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72" r:id="rId7"/>
    <p:sldId id="268" r:id="rId8"/>
    <p:sldId id="270" r:id="rId9"/>
    <p:sldId id="271" r:id="rId10"/>
    <p:sldId id="294" r:id="rId11"/>
    <p:sldId id="295" r:id="rId12"/>
    <p:sldId id="275" r:id="rId13"/>
    <p:sldId id="281" r:id="rId14"/>
    <p:sldId id="279" r:id="rId15"/>
    <p:sldId id="280" r:id="rId16"/>
    <p:sldId id="290" r:id="rId17"/>
    <p:sldId id="286" r:id="rId18"/>
    <p:sldId id="291" r:id="rId19"/>
    <p:sldId id="292" r:id="rId20"/>
    <p:sldId id="293" r:id="rId21"/>
    <p:sldId id="287" r:id="rId22"/>
    <p:sldId id="288" r:id="rId23"/>
    <p:sldId id="289" r:id="rId24"/>
    <p:sldId id="296" r:id="rId25"/>
    <p:sldId id="297" r:id="rId26"/>
    <p:sldId id="298" r:id="rId27"/>
    <p:sldId id="300" r:id="rId28"/>
    <p:sldId id="301" r:id="rId29"/>
    <p:sldId id="302" r:id="rId30"/>
    <p:sldId id="303" r:id="rId31"/>
    <p:sldId id="304" r:id="rId32"/>
    <p:sldId id="276" r:id="rId33"/>
    <p:sldId id="277" r:id="rId34"/>
    <p:sldId id="278" r:id="rId35"/>
    <p:sldId id="282" r:id="rId36"/>
    <p:sldId id="284" r:id="rId37"/>
    <p:sldId id="264" r:id="rId38"/>
    <p:sldId id="265" r:id="rId39"/>
    <p:sldId id="266" r:id="rId40"/>
    <p:sldId id="267"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779" autoAdjust="0"/>
    <p:restoredTop sz="94622" autoAdjust="0"/>
  </p:normalViewPr>
  <p:slideViewPr>
    <p:cSldViewPr>
      <p:cViewPr varScale="1">
        <p:scale>
          <a:sx n="69" d="100"/>
          <a:sy n="69" d="100"/>
        </p:scale>
        <p:origin x="-57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C3BEB5-E61D-48C2-AB06-23509D905078}" type="datetimeFigureOut">
              <a:rPr lang="en-US" smtClean="0"/>
              <a:pPr/>
              <a:t>6/16/2020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923E0B-4BDD-4431-9D38-84CA28BEFCC4}" type="slidenum">
              <a:rPr lang="en-IN" smtClean="0"/>
              <a:pPr/>
              <a:t>‹#›</a:t>
            </a:fld>
            <a:endParaRPr lang="en-IN"/>
          </a:p>
        </p:txBody>
      </p:sp>
    </p:spTree>
    <p:extLst>
      <p:ext uri="{BB962C8B-B14F-4D97-AF65-F5344CB8AC3E}">
        <p14:creationId xmlns="" xmlns:p14="http://schemas.microsoft.com/office/powerpoint/2010/main" val="3728610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smtClean="0"/>
          </a:p>
        </p:txBody>
      </p:sp>
      <p:sp>
        <p:nvSpPr>
          <p:cNvPr id="4" name="Slide Number Placeholder 3"/>
          <p:cNvSpPr>
            <a:spLocks noGrp="1"/>
          </p:cNvSpPr>
          <p:nvPr>
            <p:ph type="sldNum" sz="quarter" idx="10"/>
          </p:nvPr>
        </p:nvSpPr>
        <p:spPr/>
        <p:txBody>
          <a:bodyPr/>
          <a:lstStyle/>
          <a:p>
            <a:fld id="{45923E0B-4BDD-4431-9D38-84CA28BEFCC4}"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ED38267-EC05-457E-9D6A-AF6B15BD71F3}" type="datetimeFigureOut">
              <a:rPr lang="en-US" smtClean="0"/>
              <a:pPr/>
              <a:t>6/16/2020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ED38267-EC05-457E-9D6A-AF6B15BD71F3}" type="datetimeFigureOut">
              <a:rPr lang="en-US" smtClean="0"/>
              <a:pPr/>
              <a:t>6/16/2020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ED38267-EC05-457E-9D6A-AF6B15BD71F3}" type="datetimeFigureOut">
              <a:rPr lang="en-US" smtClean="0"/>
              <a:pPr/>
              <a:t>6/16/2020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ED38267-EC05-457E-9D6A-AF6B15BD71F3}" type="datetimeFigureOut">
              <a:rPr lang="en-US" smtClean="0"/>
              <a:pPr/>
              <a:t>6/16/2020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D38267-EC05-457E-9D6A-AF6B15BD71F3}" type="datetimeFigureOut">
              <a:rPr lang="en-US" smtClean="0"/>
              <a:pPr/>
              <a:t>6/16/2020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ED38267-EC05-457E-9D6A-AF6B15BD71F3}" type="datetimeFigureOut">
              <a:rPr lang="en-US" smtClean="0"/>
              <a:pPr/>
              <a:t>6/16/2020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ED38267-EC05-457E-9D6A-AF6B15BD71F3}" type="datetimeFigureOut">
              <a:rPr lang="en-US" smtClean="0"/>
              <a:pPr/>
              <a:t>6/16/2020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ED38267-EC05-457E-9D6A-AF6B15BD71F3}" type="datetimeFigureOut">
              <a:rPr lang="en-US" smtClean="0"/>
              <a:pPr/>
              <a:t>6/16/2020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38267-EC05-457E-9D6A-AF6B15BD71F3}" type="datetimeFigureOut">
              <a:rPr lang="en-US" smtClean="0"/>
              <a:pPr/>
              <a:t>6/16/2020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D38267-EC05-457E-9D6A-AF6B15BD71F3}" type="datetimeFigureOut">
              <a:rPr lang="en-US" smtClean="0"/>
              <a:pPr/>
              <a:t>6/16/2020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D38267-EC05-457E-9D6A-AF6B15BD71F3}" type="datetimeFigureOut">
              <a:rPr lang="en-US" smtClean="0"/>
              <a:pPr/>
              <a:t>6/16/2020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49E6B65-D94C-47B9-AC37-DEFC8F532E13}"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0" b="-5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38267-EC05-457E-9D6A-AF6B15BD71F3}" type="datetimeFigureOut">
              <a:rPr lang="en-US" smtClean="0"/>
              <a:pPr/>
              <a:t>6/16/2020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9E6B65-D94C-47B9-AC37-DEFC8F532E1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youtube.com/" TargetMode="External"/><Relationship Id="rId3" Type="http://schemas.openxmlformats.org/officeDocument/2006/relationships/hyperlink" Target="http://www.w3schools.com/" TargetMode="External"/><Relationship Id="rId7" Type="http://schemas.openxmlformats.org/officeDocument/2006/relationships/hyperlink" Target="http://www.google.com/"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wikipedia.com/" TargetMode="External"/><Relationship Id="rId5" Type="http://schemas.openxmlformats.org/officeDocument/2006/relationships/hyperlink" Target="http://www.apachefriends.org/" TargetMode="External"/><Relationship Id="rId4" Type="http://schemas.openxmlformats.org/officeDocument/2006/relationships/hyperlink" Target="http://www.getbootstrap.com/" TargetMode="External"/><Relationship Id="rId9" Type="http://schemas.openxmlformats.org/officeDocument/2006/relationships/hyperlink" Target="http://www.spoken-tutorial.org/"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285860"/>
          </a:xfrm>
          <a:solidFill>
            <a:schemeClr val="bg1">
              <a:lumMod val="50000"/>
            </a:schemeClr>
          </a:solidFill>
        </p:spPr>
        <p:txBody>
          <a:bodyPr>
            <a:normAutofit/>
          </a:bodyPr>
          <a:lstStyle/>
          <a:p>
            <a:r>
              <a:rPr lang="en-IN" sz="5300" dirty="0" smtClean="0">
                <a:solidFill>
                  <a:schemeClr val="bg1"/>
                </a:solidFill>
                <a:latin typeface="AR JULIAN" pitchFamily="2" charset="0"/>
              </a:rPr>
              <a:t>ONLINE</a:t>
            </a:r>
            <a:r>
              <a:rPr lang="en-IN" dirty="0" smtClean="0">
                <a:solidFill>
                  <a:schemeClr val="bg1"/>
                </a:solidFill>
                <a:latin typeface="AR JULIAN" pitchFamily="2" charset="0"/>
              </a:rPr>
              <a:t> EXAMINATION </a:t>
            </a:r>
            <a:r>
              <a:rPr lang="en-IN" sz="5300" dirty="0" smtClean="0">
                <a:solidFill>
                  <a:schemeClr val="bg1"/>
                </a:solidFill>
                <a:latin typeface="AR JULIAN" pitchFamily="2" charset="0"/>
              </a:rPr>
              <a:t>PORTAL</a:t>
            </a:r>
            <a:endParaRPr lang="en-IN" sz="5300" dirty="0">
              <a:solidFill>
                <a:schemeClr val="bg1"/>
              </a:solidFill>
              <a:latin typeface="AR JULIAN" pitchFamily="2" charset="0"/>
            </a:endParaRPr>
          </a:p>
        </p:txBody>
      </p:sp>
      <p:sp>
        <p:nvSpPr>
          <p:cNvPr id="3" name="Subtitle 2"/>
          <p:cNvSpPr>
            <a:spLocks noGrp="1"/>
          </p:cNvSpPr>
          <p:nvPr>
            <p:ph type="subTitle" idx="1"/>
          </p:nvPr>
        </p:nvSpPr>
        <p:spPr>
          <a:xfrm>
            <a:off x="0" y="1285860"/>
            <a:ext cx="9144000" cy="5572140"/>
          </a:xfrm>
          <a:noFill/>
          <a:ln>
            <a:solidFill>
              <a:schemeClr val="tx1">
                <a:lumMod val="95000"/>
                <a:lumOff val="5000"/>
              </a:schemeClr>
            </a:solidFill>
          </a:ln>
        </p:spPr>
        <p:txBody>
          <a:bodyPr>
            <a:normAutofit fontScale="92500" lnSpcReduction="10000"/>
          </a:bodyPr>
          <a:lstStyle/>
          <a:p>
            <a:r>
              <a:rPr lang="en-IN" sz="4300" dirty="0" smtClean="0">
                <a:solidFill>
                  <a:srgbClr val="FFFF00"/>
                </a:solidFill>
                <a:latin typeface="AR DARLING" pitchFamily="2" charset="0"/>
              </a:rPr>
              <a:t>PLANET EXAMINATIONS</a:t>
            </a:r>
            <a:r>
              <a:rPr lang="en-IN" sz="4300" dirty="0" smtClean="0">
                <a:solidFill>
                  <a:schemeClr val="tx1"/>
                </a:solidFill>
                <a:latin typeface="AR DARLING" pitchFamily="2" charset="0"/>
              </a:rPr>
              <a:t>.</a:t>
            </a:r>
            <a:r>
              <a:rPr lang="en-IN" sz="4300" dirty="0" smtClean="0">
                <a:solidFill>
                  <a:srgbClr val="FFFF00"/>
                </a:solidFill>
                <a:latin typeface="AR DARLING" pitchFamily="2" charset="0"/>
              </a:rPr>
              <a:t>COM</a:t>
            </a:r>
          </a:p>
          <a:p>
            <a:r>
              <a:rPr lang="en-IN" sz="3900" dirty="0" smtClean="0">
                <a:solidFill>
                  <a:srgbClr val="FFFF00"/>
                </a:solidFill>
                <a:latin typeface="AR DARLING" pitchFamily="2" charset="0"/>
              </a:rPr>
              <a:t>“</a:t>
            </a:r>
            <a:r>
              <a:rPr lang="en-IN" sz="3900" dirty="0" smtClean="0">
                <a:solidFill>
                  <a:schemeClr val="bg2">
                    <a:lumMod val="10000"/>
                  </a:schemeClr>
                </a:solidFill>
                <a:latin typeface="AR DARLING" pitchFamily="2" charset="0"/>
              </a:rPr>
              <a:t>know and grow</a:t>
            </a:r>
            <a:r>
              <a:rPr lang="en-IN" sz="3900" dirty="0" smtClean="0">
                <a:solidFill>
                  <a:srgbClr val="FFFF00"/>
                </a:solidFill>
                <a:latin typeface="AR DARLING" pitchFamily="2" charset="0"/>
              </a:rPr>
              <a:t>”</a:t>
            </a:r>
          </a:p>
          <a:p>
            <a:r>
              <a:rPr lang="en-IN" sz="3900" b="1" dirty="0" smtClean="0">
                <a:solidFill>
                  <a:srgbClr val="FFC000"/>
                </a:solidFill>
                <a:latin typeface="AR CENA" pitchFamily="2" charset="0"/>
              </a:rPr>
              <a:t>Presented by </a:t>
            </a:r>
            <a:r>
              <a:rPr lang="en-IN" sz="3900" b="1" dirty="0" err="1" smtClean="0">
                <a:solidFill>
                  <a:srgbClr val="FFC000"/>
                </a:solidFill>
                <a:latin typeface="AR CENA" pitchFamily="2" charset="0"/>
              </a:rPr>
              <a:t>TiiT</a:t>
            </a:r>
            <a:r>
              <a:rPr lang="en-IN" sz="3900" b="1" dirty="0" smtClean="0">
                <a:solidFill>
                  <a:srgbClr val="FFC000"/>
                </a:solidFill>
                <a:latin typeface="AR CENA" pitchFamily="2" charset="0"/>
              </a:rPr>
              <a:t> &amp; </a:t>
            </a:r>
            <a:r>
              <a:rPr lang="en-IN" sz="3900" b="1" dirty="0" err="1" smtClean="0">
                <a:solidFill>
                  <a:srgbClr val="FFC000"/>
                </a:solidFill>
                <a:latin typeface="AR CENA" pitchFamily="2" charset="0"/>
              </a:rPr>
              <a:t>SmiT</a:t>
            </a:r>
            <a:r>
              <a:rPr lang="en-IN" sz="3900" b="1" dirty="0" smtClean="0">
                <a:solidFill>
                  <a:srgbClr val="FFC000"/>
                </a:solidFill>
                <a:latin typeface="AR CENA" pitchFamily="2" charset="0"/>
              </a:rPr>
              <a:t> </a:t>
            </a:r>
            <a:r>
              <a:rPr lang="en-IN" sz="3900" b="1" dirty="0" smtClean="0">
                <a:solidFill>
                  <a:schemeClr val="tx2">
                    <a:lumMod val="50000"/>
                  </a:schemeClr>
                </a:solidFill>
                <a:latin typeface="AR CENA" pitchFamily="2" charset="0"/>
              </a:rPr>
              <a:t>(B.C.A):- </a:t>
            </a:r>
          </a:p>
          <a:p>
            <a:r>
              <a:rPr lang="en-IN" sz="3900" dirty="0" err="1" smtClean="0">
                <a:solidFill>
                  <a:schemeClr val="tx1">
                    <a:lumMod val="95000"/>
                    <a:lumOff val="5000"/>
                  </a:schemeClr>
                </a:solidFill>
                <a:latin typeface="AR CENA" pitchFamily="2" charset="0"/>
              </a:rPr>
              <a:t>Rishav</a:t>
            </a:r>
            <a:r>
              <a:rPr lang="en-IN" sz="3900" dirty="0" smtClean="0">
                <a:solidFill>
                  <a:schemeClr val="tx1">
                    <a:lumMod val="95000"/>
                    <a:lumOff val="5000"/>
                  </a:schemeClr>
                </a:solidFill>
                <a:latin typeface="AR CENA" pitchFamily="2" charset="0"/>
              </a:rPr>
              <a:t> Shah  (14501217030).</a:t>
            </a:r>
          </a:p>
          <a:p>
            <a:r>
              <a:rPr lang="en-IN" sz="3900" dirty="0" err="1" smtClean="0">
                <a:solidFill>
                  <a:schemeClr val="tx1">
                    <a:lumMod val="95000"/>
                    <a:lumOff val="5000"/>
                  </a:schemeClr>
                </a:solidFill>
                <a:latin typeface="AR CENA" pitchFamily="2" charset="0"/>
              </a:rPr>
              <a:t>Argha</a:t>
            </a:r>
            <a:r>
              <a:rPr lang="en-IN" sz="3900" dirty="0" smtClean="0">
                <a:solidFill>
                  <a:schemeClr val="tx1">
                    <a:lumMod val="95000"/>
                    <a:lumOff val="5000"/>
                  </a:schemeClr>
                </a:solidFill>
                <a:latin typeface="AR CENA" pitchFamily="2" charset="0"/>
              </a:rPr>
              <a:t> </a:t>
            </a:r>
            <a:r>
              <a:rPr lang="en-IN" sz="3900" dirty="0" err="1" smtClean="0">
                <a:solidFill>
                  <a:schemeClr val="tx1">
                    <a:lumMod val="95000"/>
                    <a:lumOff val="5000"/>
                  </a:schemeClr>
                </a:solidFill>
                <a:latin typeface="AR CENA" pitchFamily="2" charset="0"/>
              </a:rPr>
              <a:t>Mondal</a:t>
            </a:r>
            <a:r>
              <a:rPr lang="en-IN" sz="3900" dirty="0" smtClean="0">
                <a:solidFill>
                  <a:schemeClr val="tx1">
                    <a:lumMod val="95000"/>
                    <a:lumOff val="5000"/>
                  </a:schemeClr>
                </a:solidFill>
                <a:latin typeface="AR CENA" pitchFamily="2" charset="0"/>
              </a:rPr>
              <a:t>  </a:t>
            </a:r>
            <a:r>
              <a:rPr lang="en-IN" sz="3900" dirty="0">
                <a:solidFill>
                  <a:schemeClr val="tx1">
                    <a:lumMod val="95000"/>
                    <a:lumOff val="5000"/>
                  </a:schemeClr>
                </a:solidFill>
                <a:latin typeface="AR CENA" pitchFamily="2" charset="0"/>
              </a:rPr>
              <a:t>(14501217052</a:t>
            </a:r>
            <a:r>
              <a:rPr lang="en-IN" sz="3900" dirty="0" smtClean="0">
                <a:solidFill>
                  <a:schemeClr val="tx1">
                    <a:lumMod val="95000"/>
                    <a:lumOff val="5000"/>
                  </a:schemeClr>
                </a:solidFill>
                <a:latin typeface="AR CENA" pitchFamily="2" charset="0"/>
              </a:rPr>
              <a:t>).</a:t>
            </a:r>
          </a:p>
          <a:p>
            <a:r>
              <a:rPr lang="en-IN" sz="3900" dirty="0" err="1" smtClean="0">
                <a:solidFill>
                  <a:schemeClr val="tx1">
                    <a:lumMod val="95000"/>
                    <a:lumOff val="5000"/>
                  </a:schemeClr>
                </a:solidFill>
                <a:latin typeface="AR CENA" pitchFamily="2" charset="0"/>
              </a:rPr>
              <a:t>Ankita</a:t>
            </a:r>
            <a:r>
              <a:rPr lang="en-IN" sz="3900" dirty="0" smtClean="0">
                <a:solidFill>
                  <a:schemeClr val="tx1">
                    <a:lumMod val="95000"/>
                    <a:lumOff val="5000"/>
                  </a:schemeClr>
                </a:solidFill>
                <a:latin typeface="AR CENA" pitchFamily="2" charset="0"/>
              </a:rPr>
              <a:t> </a:t>
            </a:r>
            <a:r>
              <a:rPr lang="en-IN" sz="3900" dirty="0" err="1" smtClean="0">
                <a:solidFill>
                  <a:schemeClr val="tx1">
                    <a:lumMod val="95000"/>
                    <a:lumOff val="5000"/>
                  </a:schemeClr>
                </a:solidFill>
                <a:latin typeface="AR CENA" pitchFamily="2" charset="0"/>
              </a:rPr>
              <a:t>Dey</a:t>
            </a:r>
            <a:r>
              <a:rPr lang="en-IN" sz="3900" dirty="0" smtClean="0">
                <a:solidFill>
                  <a:schemeClr val="tx1">
                    <a:lumMod val="95000"/>
                    <a:lumOff val="5000"/>
                  </a:schemeClr>
                </a:solidFill>
                <a:latin typeface="AR CENA" pitchFamily="2" charset="0"/>
              </a:rPr>
              <a:t>  (14501217054).</a:t>
            </a:r>
          </a:p>
          <a:p>
            <a:r>
              <a:rPr lang="en-IN" sz="3900" dirty="0" err="1" smtClean="0">
                <a:solidFill>
                  <a:schemeClr val="tx1">
                    <a:lumMod val="95000"/>
                    <a:lumOff val="5000"/>
                  </a:schemeClr>
                </a:solidFill>
                <a:latin typeface="AR CENA" pitchFamily="2" charset="0"/>
              </a:rPr>
              <a:t>Pratima</a:t>
            </a:r>
            <a:r>
              <a:rPr lang="en-IN" sz="3900" dirty="0" smtClean="0">
                <a:solidFill>
                  <a:schemeClr val="tx1">
                    <a:lumMod val="95000"/>
                    <a:lumOff val="5000"/>
                  </a:schemeClr>
                </a:solidFill>
                <a:latin typeface="AR CENA" pitchFamily="2" charset="0"/>
              </a:rPr>
              <a:t> Ray  (32001217012).</a:t>
            </a:r>
          </a:p>
          <a:p>
            <a:r>
              <a:rPr lang="en-IN" sz="3900" dirty="0" err="1" smtClean="0">
                <a:solidFill>
                  <a:schemeClr val="tx1">
                    <a:lumMod val="95000"/>
                    <a:lumOff val="5000"/>
                  </a:schemeClr>
                </a:solidFill>
                <a:latin typeface="AR CENA" pitchFamily="2" charset="0"/>
              </a:rPr>
              <a:t>Avilash</a:t>
            </a:r>
            <a:r>
              <a:rPr lang="en-IN" sz="3900" dirty="0" smtClean="0">
                <a:solidFill>
                  <a:schemeClr val="tx1">
                    <a:lumMod val="95000"/>
                    <a:lumOff val="5000"/>
                  </a:schemeClr>
                </a:solidFill>
                <a:latin typeface="AR CENA" pitchFamily="2" charset="0"/>
              </a:rPr>
              <a:t> </a:t>
            </a:r>
            <a:r>
              <a:rPr lang="en-IN" sz="3900" dirty="0" err="1" smtClean="0">
                <a:solidFill>
                  <a:schemeClr val="tx1">
                    <a:lumMod val="95000"/>
                    <a:lumOff val="5000"/>
                  </a:schemeClr>
                </a:solidFill>
                <a:latin typeface="AR CENA" pitchFamily="2" charset="0"/>
              </a:rPr>
              <a:t>Jha</a:t>
            </a:r>
            <a:r>
              <a:rPr lang="en-IN" sz="3900" dirty="0" smtClean="0">
                <a:solidFill>
                  <a:schemeClr val="tx1">
                    <a:lumMod val="95000"/>
                    <a:lumOff val="5000"/>
                  </a:schemeClr>
                </a:solidFill>
                <a:latin typeface="AR CENA" pitchFamily="2" charset="0"/>
              </a:rPr>
              <a:t>  (32001217012).</a:t>
            </a:r>
          </a:p>
          <a:p>
            <a:r>
              <a:rPr lang="en-IN" sz="3900" dirty="0" err="1" smtClean="0">
                <a:solidFill>
                  <a:schemeClr val="tx1">
                    <a:lumMod val="95000"/>
                    <a:lumOff val="5000"/>
                  </a:schemeClr>
                </a:solidFill>
                <a:latin typeface="AR CENA" pitchFamily="2" charset="0"/>
              </a:rPr>
              <a:t>Santosh</a:t>
            </a:r>
            <a:r>
              <a:rPr lang="en-IN" sz="3900" dirty="0" smtClean="0">
                <a:solidFill>
                  <a:schemeClr val="tx1">
                    <a:lumMod val="95000"/>
                    <a:lumOff val="5000"/>
                  </a:schemeClr>
                </a:solidFill>
                <a:latin typeface="AR CENA" pitchFamily="2" charset="0"/>
              </a:rPr>
              <a:t> </a:t>
            </a:r>
            <a:r>
              <a:rPr lang="en-IN" sz="3900" dirty="0" err="1" smtClean="0">
                <a:solidFill>
                  <a:schemeClr val="tx1">
                    <a:lumMod val="95000"/>
                    <a:lumOff val="5000"/>
                  </a:schemeClr>
                </a:solidFill>
                <a:latin typeface="AR CENA" pitchFamily="2" charset="0"/>
              </a:rPr>
              <a:t>Chourasia</a:t>
            </a:r>
            <a:r>
              <a:rPr lang="en-IN" sz="3900" dirty="0" smtClean="0">
                <a:solidFill>
                  <a:schemeClr val="tx1">
                    <a:lumMod val="95000"/>
                    <a:lumOff val="5000"/>
                  </a:schemeClr>
                </a:solidFill>
                <a:latin typeface="AR CENA" pitchFamily="2" charset="0"/>
              </a:rPr>
              <a:t> (32001217007).</a:t>
            </a:r>
          </a:p>
          <a:p>
            <a:endParaRPr lang="en-IN" sz="3900" dirty="0" smtClean="0">
              <a:solidFill>
                <a:schemeClr val="tx1">
                  <a:lumMod val="95000"/>
                  <a:lumOff val="5000"/>
                </a:schemeClr>
              </a:solidFill>
              <a:latin typeface="AR CENA" pitchFamily="2" charset="0"/>
            </a:endParaRPr>
          </a:p>
          <a:p>
            <a:endParaRPr lang="en-IN" sz="5400" dirty="0">
              <a:solidFill>
                <a:schemeClr val="bg1">
                  <a:lumMod val="85000"/>
                </a:schemeClr>
              </a:solidFill>
              <a:latin typeface="AR CENA"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143372" cy="1000108"/>
          </a:xfrm>
        </p:spPr>
        <p:txBody>
          <a:bodyPr>
            <a:normAutofit/>
          </a:bodyPr>
          <a:lstStyle/>
          <a:p>
            <a:r>
              <a:rPr lang="en-IN" sz="3600" dirty="0" smtClean="0">
                <a:latin typeface="AR DARLING" pitchFamily="2" charset="0"/>
              </a:rPr>
              <a:t>DATA FLOW DIAGRAM</a:t>
            </a:r>
            <a:endParaRPr lang="en-IN" sz="3600" dirty="0">
              <a:latin typeface="AR DARLING" pitchFamily="2" charset="0"/>
            </a:endParaRPr>
          </a:p>
        </p:txBody>
      </p:sp>
      <p:sp>
        <p:nvSpPr>
          <p:cNvPr id="4" name="Text Placeholder 3"/>
          <p:cNvSpPr>
            <a:spLocks noGrp="1"/>
          </p:cNvSpPr>
          <p:nvPr>
            <p:ph type="body" sz="half" idx="2"/>
          </p:nvPr>
        </p:nvSpPr>
        <p:spPr>
          <a:xfrm>
            <a:off x="2928926" y="1"/>
            <a:ext cx="5929354" cy="1500174"/>
          </a:xfrm>
        </p:spPr>
        <p:txBody>
          <a:bodyPr>
            <a:normAutofit/>
          </a:bodyPr>
          <a:lstStyle/>
          <a:p>
            <a:pPr algn="r"/>
            <a:r>
              <a:rPr lang="en-IN" sz="5400" dirty="0" smtClean="0">
                <a:latin typeface="AR DARLING" pitchFamily="2" charset="0"/>
              </a:rPr>
              <a:t>LEVEL 1</a:t>
            </a:r>
            <a:endParaRPr lang="en-IN" sz="5400" dirty="0">
              <a:latin typeface="AR DARLING" pitchFamily="2" charset="0"/>
            </a:endParaRPr>
          </a:p>
        </p:txBody>
      </p:sp>
      <p:pic>
        <p:nvPicPr>
          <p:cNvPr id="1026" name="Picture 2" descr="C:\Users\HOME\Desktop\LEVVELL1.JPG"/>
          <p:cNvPicPr>
            <a:picLocks noGrp="1" noChangeAspect="1" noChangeArrowheads="1"/>
          </p:cNvPicPr>
          <p:nvPr>
            <p:ph idx="1"/>
          </p:nvPr>
        </p:nvPicPr>
        <p:blipFill>
          <a:blip r:embed="rId2"/>
          <a:srcRect/>
          <a:stretch>
            <a:fillRect/>
          </a:stretch>
        </p:blipFill>
        <p:spPr bwMode="auto">
          <a:xfrm>
            <a:off x="0" y="1000109"/>
            <a:ext cx="9144000" cy="585789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500694" cy="714356"/>
          </a:xfrm>
        </p:spPr>
        <p:txBody>
          <a:bodyPr>
            <a:normAutofit/>
          </a:bodyPr>
          <a:lstStyle/>
          <a:p>
            <a:r>
              <a:rPr lang="en-IN" dirty="0" smtClean="0"/>
              <a:t> </a:t>
            </a:r>
            <a:r>
              <a:rPr lang="en-IN" sz="3600" dirty="0" smtClean="0">
                <a:latin typeface="AR DARLING" pitchFamily="2" charset="0"/>
              </a:rPr>
              <a:t>DATA FLOW DIAGRAM:-</a:t>
            </a:r>
            <a:endParaRPr lang="en-IN" sz="3600" dirty="0">
              <a:latin typeface="AR DARLING" pitchFamily="2" charset="0"/>
            </a:endParaRPr>
          </a:p>
        </p:txBody>
      </p:sp>
      <p:sp>
        <p:nvSpPr>
          <p:cNvPr id="4" name="Text Placeholder 3"/>
          <p:cNvSpPr>
            <a:spLocks noGrp="1"/>
          </p:cNvSpPr>
          <p:nvPr>
            <p:ph type="body" sz="half" idx="2"/>
          </p:nvPr>
        </p:nvSpPr>
        <p:spPr>
          <a:xfrm>
            <a:off x="5857884" y="0"/>
            <a:ext cx="2900354" cy="839775"/>
          </a:xfrm>
        </p:spPr>
        <p:txBody>
          <a:bodyPr>
            <a:normAutofit/>
          </a:bodyPr>
          <a:lstStyle/>
          <a:p>
            <a:r>
              <a:rPr lang="en-IN" sz="3600" dirty="0" smtClean="0">
                <a:latin typeface="AR DARLING" pitchFamily="2" charset="0"/>
              </a:rPr>
              <a:t>LEVEL 2</a:t>
            </a:r>
            <a:endParaRPr lang="en-IN" sz="3600" dirty="0">
              <a:latin typeface="AR DARLING" pitchFamily="2" charset="0"/>
            </a:endParaRPr>
          </a:p>
        </p:txBody>
      </p:sp>
      <p:pic>
        <p:nvPicPr>
          <p:cNvPr id="1026" name="Picture 2" descr="C:\Users\HOME\Desktop\FINALLEVEKL2.JPG"/>
          <p:cNvPicPr>
            <a:picLocks noGrp="1" noChangeAspect="1" noChangeArrowheads="1"/>
          </p:cNvPicPr>
          <p:nvPr>
            <p:ph idx="1"/>
          </p:nvPr>
        </p:nvPicPr>
        <p:blipFill>
          <a:blip r:embed="rId2"/>
          <a:srcRect/>
          <a:stretch>
            <a:fillRect/>
          </a:stretch>
        </p:blipFill>
        <p:spPr bwMode="auto">
          <a:xfrm>
            <a:off x="0" y="642918"/>
            <a:ext cx="9143999" cy="621508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75000"/>
            <a:lum/>
          </a:blip>
          <a:srcRect/>
          <a:stretch>
            <a:fillRect l="-35000" r="-35000"/>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857224" y="357166"/>
            <a:ext cx="7772400" cy="1643074"/>
          </a:xfrm>
          <a:solidFill>
            <a:schemeClr val="bg1">
              <a:lumMod val="75000"/>
            </a:schemeClr>
          </a:solidFill>
        </p:spPr>
        <p:txBody>
          <a:bodyPr>
            <a:normAutofit/>
          </a:bodyPr>
          <a:lstStyle/>
          <a:p>
            <a:r>
              <a:rPr lang="en-IN" sz="6000" dirty="0" smtClean="0">
                <a:latin typeface="Algerian" pitchFamily="82" charset="0"/>
              </a:rPr>
              <a:t>SNAP SHOTS</a:t>
            </a:r>
            <a:endParaRPr lang="en-IN" sz="6000" dirty="0">
              <a:latin typeface="Algerian" pitchFamily="82" charset="0"/>
            </a:endParaRPr>
          </a:p>
        </p:txBody>
      </p:sp>
      <p:sp>
        <p:nvSpPr>
          <p:cNvPr id="6" name="Subtitle 5"/>
          <p:cNvSpPr>
            <a:spLocks noGrp="1"/>
          </p:cNvSpPr>
          <p:nvPr>
            <p:ph type="subTitle" idx="1"/>
          </p:nvPr>
        </p:nvSpPr>
        <p:spPr>
          <a:xfrm>
            <a:off x="571472" y="2857496"/>
            <a:ext cx="8143932" cy="1714512"/>
          </a:xfrm>
          <a:solidFill>
            <a:schemeClr val="tx1"/>
          </a:solidFill>
          <a:ln>
            <a:solidFill>
              <a:schemeClr val="bg1"/>
            </a:solidFill>
          </a:ln>
        </p:spPr>
        <p:txBody>
          <a:bodyPr>
            <a:normAutofit/>
          </a:bodyPr>
          <a:lstStyle/>
          <a:p>
            <a:r>
              <a:rPr lang="en-IN" sz="7200" dirty="0" smtClean="0">
                <a:solidFill>
                  <a:schemeClr val="bg1">
                    <a:lumMod val="95000"/>
                  </a:schemeClr>
                </a:solidFill>
                <a:latin typeface="AR DARLING" pitchFamily="2" charset="0"/>
              </a:rPr>
              <a:t>AREA OF THE PROJECT.....</a:t>
            </a:r>
            <a:endParaRPr lang="en-IN" sz="7200" dirty="0">
              <a:solidFill>
                <a:schemeClr val="bg1">
                  <a:lumMod val="95000"/>
                </a:schemeClr>
              </a:solidFill>
              <a:latin typeface="AR DARLING" pitchFamily="2" charset="0"/>
            </a:endParaRPr>
          </a:p>
        </p:txBody>
      </p:sp>
      <p:pic>
        <p:nvPicPr>
          <p:cNvPr id="2050" name="Picture 2" descr="C:\Users\HOME\Desktop\Logopit_1589614128992.jpg"/>
          <p:cNvPicPr>
            <a:picLocks noChangeAspect="1" noChangeArrowheads="1"/>
          </p:cNvPicPr>
          <p:nvPr/>
        </p:nvPicPr>
        <p:blipFill>
          <a:blip r:embed="rId3" cstate="print"/>
          <a:srcRect/>
          <a:stretch>
            <a:fillRect/>
          </a:stretch>
        </p:blipFill>
        <p:spPr bwMode="auto">
          <a:xfrm>
            <a:off x="3500430" y="4857760"/>
            <a:ext cx="1785950" cy="1755145"/>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 Of The Project(USER)</a:t>
            </a:r>
            <a:endParaRPr lang="en-IN" dirty="0"/>
          </a:p>
        </p:txBody>
      </p:sp>
      <p:sp>
        <p:nvSpPr>
          <p:cNvPr id="5" name="Content Placeholder 4"/>
          <p:cNvSpPr>
            <a:spLocks noGrp="1"/>
          </p:cNvSpPr>
          <p:nvPr>
            <p:ph idx="1"/>
          </p:nvPr>
        </p:nvSpPr>
        <p:spPr>
          <a:xfrm>
            <a:off x="428596" y="1357298"/>
            <a:ext cx="8229600" cy="5357850"/>
          </a:xfrm>
        </p:spPr>
        <p:txBody>
          <a:bodyPr/>
          <a:lstStyle/>
          <a:p>
            <a:r>
              <a:rPr lang="en-US" dirty="0" smtClean="0">
                <a:latin typeface="AR CENA"/>
              </a:rPr>
              <a:t>REGISTRATION PAGE:</a:t>
            </a:r>
          </a:p>
          <a:p>
            <a:pPr>
              <a:buNone/>
            </a:pPr>
            <a:endParaRPr lang="en-US" dirty="0" smtClean="0"/>
          </a:p>
          <a:p>
            <a:endParaRPr lang="en-US" dirty="0" smtClean="0"/>
          </a:p>
          <a:p>
            <a:pPr>
              <a:buNone/>
            </a:pPr>
            <a:endParaRPr lang="en-US" dirty="0" smtClean="0"/>
          </a:p>
          <a:p>
            <a:endParaRPr lang="en-IN" dirty="0"/>
          </a:p>
        </p:txBody>
      </p:sp>
      <p:pic>
        <p:nvPicPr>
          <p:cNvPr id="8" name="Picture 7" descr="screencapture-localhost-major-public-index-php-HOME-registeruser-2020-06-15-14_38_48.jpg"/>
          <p:cNvPicPr>
            <a:picLocks noChangeAspect="1"/>
          </p:cNvPicPr>
          <p:nvPr/>
        </p:nvPicPr>
        <p:blipFill>
          <a:blip r:embed="rId2"/>
          <a:stretch>
            <a:fillRect/>
          </a:stretch>
        </p:blipFill>
        <p:spPr>
          <a:xfrm>
            <a:off x="714348" y="1928802"/>
            <a:ext cx="7504190" cy="492919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a:solidFill>
            <a:schemeClr val="bg1">
              <a:lumMod val="75000"/>
            </a:schemeClr>
          </a:solidFill>
        </p:spPr>
        <p:txBody>
          <a:bodyPr/>
          <a:lstStyle/>
          <a:p>
            <a:r>
              <a:rPr lang="en-IN" dirty="0" smtClean="0">
                <a:latin typeface="AR DARLING" pitchFamily="2" charset="0"/>
              </a:rPr>
              <a:t>AREA OF THE PROJECT(USER)</a:t>
            </a:r>
            <a:endParaRPr lang="en-IN" dirty="0">
              <a:latin typeface="AR DARLING" pitchFamily="2" charset="0"/>
            </a:endParaRPr>
          </a:p>
        </p:txBody>
      </p:sp>
      <p:sp>
        <p:nvSpPr>
          <p:cNvPr id="3" name="Content Placeholder 2"/>
          <p:cNvSpPr>
            <a:spLocks noGrp="1"/>
          </p:cNvSpPr>
          <p:nvPr>
            <p:ph idx="1"/>
          </p:nvPr>
        </p:nvSpPr>
        <p:spPr>
          <a:xfrm>
            <a:off x="0" y="1000108"/>
            <a:ext cx="9144000" cy="5857892"/>
          </a:xfrm>
        </p:spPr>
        <p:txBody>
          <a:bodyPr/>
          <a:lstStyle/>
          <a:p>
            <a:r>
              <a:rPr lang="en-IN" dirty="0" smtClean="0">
                <a:latin typeface="AR CENA" pitchFamily="2" charset="0"/>
              </a:rPr>
              <a:t>USER LOG IN</a:t>
            </a:r>
            <a:r>
              <a:rPr lang="en-IN" dirty="0" smtClean="0"/>
              <a:t>:</a:t>
            </a:r>
            <a:endParaRPr lang="en-IN" dirty="0"/>
          </a:p>
        </p:txBody>
      </p:sp>
      <p:pic>
        <p:nvPicPr>
          <p:cNvPr id="1026" name="Picture 2" descr="C:\Users\HOME\Desktop\screenshots\USER LOG IN.jpg"/>
          <p:cNvPicPr>
            <a:picLocks noChangeAspect="1" noChangeArrowheads="1"/>
          </p:cNvPicPr>
          <p:nvPr/>
        </p:nvPicPr>
        <p:blipFill>
          <a:blip r:embed="rId3"/>
          <a:srcRect/>
          <a:stretch>
            <a:fillRect/>
          </a:stretch>
        </p:blipFill>
        <p:spPr bwMode="auto">
          <a:xfrm>
            <a:off x="785786" y="1571612"/>
            <a:ext cx="7542708" cy="505302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p:spPr>
        <p:txBody>
          <a:bodyPr/>
          <a:lstStyle/>
          <a:p>
            <a:r>
              <a:rPr lang="en-IN" dirty="0" smtClean="0"/>
              <a:t>AREA OF THE PROJECT(ADMIN)</a:t>
            </a:r>
            <a:endParaRPr lang="en-IN" dirty="0"/>
          </a:p>
        </p:txBody>
      </p:sp>
      <p:sp>
        <p:nvSpPr>
          <p:cNvPr id="3" name="Content Placeholder 2"/>
          <p:cNvSpPr>
            <a:spLocks noGrp="1"/>
          </p:cNvSpPr>
          <p:nvPr>
            <p:ph idx="1"/>
          </p:nvPr>
        </p:nvSpPr>
        <p:spPr>
          <a:xfrm>
            <a:off x="0" y="1000108"/>
            <a:ext cx="9144000" cy="5857892"/>
          </a:xfrm>
        </p:spPr>
        <p:txBody>
          <a:bodyPr/>
          <a:lstStyle/>
          <a:p>
            <a:r>
              <a:rPr lang="en-IN" dirty="0" smtClean="0">
                <a:latin typeface="AR CENA" pitchFamily="2" charset="0"/>
              </a:rPr>
              <a:t>ADMIN LOG IN:-</a:t>
            </a:r>
            <a:endParaRPr lang="en-IN" dirty="0">
              <a:latin typeface="AR CENA" pitchFamily="2" charset="0"/>
            </a:endParaRPr>
          </a:p>
        </p:txBody>
      </p:sp>
      <p:pic>
        <p:nvPicPr>
          <p:cNvPr id="3074" name="Picture 2" descr="C:\Users\HOME\Desktop\screenshots\screencapture-localhost-major-public-index-php-HOME-loginadmin-2020-06-15-12_50_59.jpg"/>
          <p:cNvPicPr>
            <a:picLocks noChangeAspect="1" noChangeArrowheads="1"/>
          </p:cNvPicPr>
          <p:nvPr/>
        </p:nvPicPr>
        <p:blipFill>
          <a:blip r:embed="rId2"/>
          <a:srcRect/>
          <a:stretch>
            <a:fillRect/>
          </a:stretch>
        </p:blipFill>
        <p:spPr bwMode="auto">
          <a:xfrm>
            <a:off x="357158" y="1500174"/>
            <a:ext cx="8358246" cy="53218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1071546"/>
            <a:ext cx="9144000" cy="5786454"/>
          </a:xfrm>
        </p:spPr>
        <p:txBody>
          <a:bodyPr/>
          <a:lstStyle/>
          <a:p>
            <a:r>
              <a:rPr lang="en-IN" dirty="0" smtClean="0"/>
              <a:t>HOME PAGE BEFORE LOGIN:-</a:t>
            </a:r>
            <a:endParaRPr lang="en-IN" dirty="0"/>
          </a:p>
        </p:txBody>
      </p:sp>
      <p:pic>
        <p:nvPicPr>
          <p:cNvPr id="2050" name="Picture 2" descr="C:\Users\HOME\Desktop\screenshots\screencapture-localhost-major-public-2020-06-15-12_44_03.jpg"/>
          <p:cNvPicPr>
            <a:picLocks noChangeAspect="1" noChangeArrowheads="1"/>
          </p:cNvPicPr>
          <p:nvPr/>
        </p:nvPicPr>
        <p:blipFill>
          <a:blip r:embed="rId2"/>
          <a:srcRect/>
          <a:stretch>
            <a:fillRect/>
          </a:stretch>
        </p:blipFill>
        <p:spPr bwMode="auto">
          <a:xfrm>
            <a:off x="428596" y="1574805"/>
            <a:ext cx="8234386" cy="5283195"/>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857232"/>
            <a:ext cx="9144000" cy="5000660"/>
          </a:xfrm>
        </p:spPr>
        <p:txBody>
          <a:bodyPr/>
          <a:lstStyle/>
          <a:p>
            <a:r>
              <a:rPr lang="en-US" dirty="0" smtClean="0"/>
              <a:t>HOME PAGE AFTER LOG IN:</a:t>
            </a:r>
          </a:p>
          <a:p>
            <a:endParaRPr lang="en-IN" dirty="0"/>
          </a:p>
        </p:txBody>
      </p:sp>
      <p:pic>
        <p:nvPicPr>
          <p:cNvPr id="4" name="Picture 3" descr="screencapture-localhost-major-public-2020-06-15-12_58_36.jpg"/>
          <p:cNvPicPr>
            <a:picLocks noChangeAspect="1"/>
          </p:cNvPicPr>
          <p:nvPr/>
        </p:nvPicPr>
        <p:blipFill>
          <a:blip r:embed="rId2"/>
          <a:stretch>
            <a:fillRect/>
          </a:stretch>
        </p:blipFill>
        <p:spPr>
          <a:xfrm>
            <a:off x="142844" y="1428736"/>
            <a:ext cx="8847468" cy="542926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2984"/>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1142984"/>
            <a:ext cx="9144000" cy="5715016"/>
          </a:xfrm>
        </p:spPr>
        <p:txBody>
          <a:bodyPr/>
          <a:lstStyle/>
          <a:p>
            <a:r>
              <a:rPr lang="en-IN" dirty="0" smtClean="0"/>
              <a:t>ABOUT US:-</a:t>
            </a:r>
            <a:endParaRPr lang="en-IN" dirty="0"/>
          </a:p>
        </p:txBody>
      </p:sp>
      <p:pic>
        <p:nvPicPr>
          <p:cNvPr id="3074" name="Picture 2" descr="C:\Users\HOME\Desktop\screenshots\screencapture-localhost-major-public-index-php-home-aboutus-2020-06-15-12_50_03.jpg"/>
          <p:cNvPicPr>
            <a:picLocks noChangeAspect="1" noChangeArrowheads="1"/>
          </p:cNvPicPr>
          <p:nvPr/>
        </p:nvPicPr>
        <p:blipFill>
          <a:blip r:embed="rId2"/>
          <a:srcRect/>
          <a:stretch>
            <a:fillRect/>
          </a:stretch>
        </p:blipFill>
        <p:spPr bwMode="auto">
          <a:xfrm>
            <a:off x="214282" y="1714488"/>
            <a:ext cx="8662758" cy="514351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2984"/>
          </a:xfrm>
        </p:spPr>
        <p:txBody>
          <a:bodyPr/>
          <a:lstStyle/>
          <a:p>
            <a:r>
              <a:rPr lang="en-IN" dirty="0" smtClean="0"/>
              <a:t>Area of the project(USER) </a:t>
            </a:r>
            <a:endParaRPr lang="en-IN" dirty="0"/>
          </a:p>
        </p:txBody>
      </p:sp>
      <p:sp>
        <p:nvSpPr>
          <p:cNvPr id="3" name="Content Placeholder 2"/>
          <p:cNvSpPr>
            <a:spLocks noGrp="1"/>
          </p:cNvSpPr>
          <p:nvPr>
            <p:ph idx="1"/>
          </p:nvPr>
        </p:nvSpPr>
        <p:spPr>
          <a:xfrm>
            <a:off x="0" y="1071546"/>
            <a:ext cx="9144000" cy="5786454"/>
          </a:xfrm>
        </p:spPr>
        <p:txBody>
          <a:bodyPr/>
          <a:lstStyle/>
          <a:p>
            <a:r>
              <a:rPr lang="en-IN" dirty="0" smtClean="0"/>
              <a:t>Contact us:-</a:t>
            </a:r>
            <a:endParaRPr lang="en-IN" dirty="0"/>
          </a:p>
        </p:txBody>
      </p:sp>
      <p:pic>
        <p:nvPicPr>
          <p:cNvPr id="4098" name="Picture 2" descr="C:\Users\HOME\Desktop\screenshots\screencapture-localhost-major-public-index-php-home-contactus-2020-06-15-12_50_16.jpg"/>
          <p:cNvPicPr>
            <a:picLocks noChangeAspect="1" noChangeArrowheads="1"/>
          </p:cNvPicPr>
          <p:nvPr/>
        </p:nvPicPr>
        <p:blipFill>
          <a:blip r:embed="rId2"/>
          <a:srcRect/>
          <a:stretch>
            <a:fillRect/>
          </a:stretch>
        </p:blipFill>
        <p:spPr bwMode="auto">
          <a:xfrm>
            <a:off x="642910" y="1571612"/>
            <a:ext cx="7858180" cy="528638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l="-7000" r="-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a:solidFill>
            <a:schemeClr val="bg1">
              <a:lumMod val="85000"/>
            </a:schemeClr>
          </a:solidFill>
        </p:spPr>
        <p:txBody>
          <a:bodyPr>
            <a:normAutofit/>
          </a:bodyPr>
          <a:lstStyle/>
          <a:p>
            <a:pPr algn="l"/>
            <a:r>
              <a:rPr lang="en-IN" sz="5400" dirty="0" smtClean="0">
                <a:latin typeface="AR DARLING" pitchFamily="2" charset="0"/>
              </a:rPr>
              <a:t>Acknowledgement :- </a:t>
            </a:r>
            <a:endParaRPr lang="en-IN" sz="5400" dirty="0">
              <a:latin typeface="AR DARLING" pitchFamily="2" charset="0"/>
            </a:endParaRPr>
          </a:p>
        </p:txBody>
      </p:sp>
      <p:sp>
        <p:nvSpPr>
          <p:cNvPr id="3" name="Content Placeholder 2"/>
          <p:cNvSpPr>
            <a:spLocks noGrp="1"/>
          </p:cNvSpPr>
          <p:nvPr>
            <p:ph idx="1"/>
          </p:nvPr>
        </p:nvSpPr>
        <p:spPr>
          <a:xfrm>
            <a:off x="0" y="857232"/>
            <a:ext cx="9144000" cy="6000768"/>
          </a:xfrm>
        </p:spPr>
        <p:txBody>
          <a:bodyPr>
            <a:noAutofit/>
          </a:bodyPr>
          <a:lstStyle/>
          <a:p>
            <a:r>
              <a:rPr lang="en-IN" sz="3600" dirty="0" smtClean="0">
                <a:latin typeface="AR CENA" pitchFamily="2" charset="0"/>
              </a:rPr>
              <a:t>We would like to take this opportunity to express our special thanks of gratitude to our project mentor, prof. </a:t>
            </a:r>
            <a:r>
              <a:rPr lang="en-IN" sz="3600" dirty="0" smtClean="0">
                <a:latin typeface="Algerian" pitchFamily="82" charset="0"/>
              </a:rPr>
              <a:t>ARINDAM ROY  </a:t>
            </a:r>
            <a:r>
              <a:rPr lang="en-IN" sz="3600" dirty="0" smtClean="0">
                <a:latin typeface="AR CENA" pitchFamily="2" charset="0"/>
              </a:rPr>
              <a:t>for his constant guidance and support in completing this project. (Techno India ) for providing us a platform. We  are also thankful to ANUP SIR, SUBHARANJAN SIR AND all the other faculty members for their fruitful advice ,support, attention and time , special thanks to all our group members for guidance, supervision and constant support for completing such a wonderful task.  </a:t>
            </a:r>
            <a:endParaRPr lang="en-IN" sz="3600" dirty="0">
              <a:latin typeface="AR CENA" pitchFamily="2"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1285860"/>
            <a:ext cx="9144000" cy="5572140"/>
          </a:xfrm>
        </p:spPr>
        <p:txBody>
          <a:bodyPr/>
          <a:lstStyle/>
          <a:p>
            <a:r>
              <a:rPr lang="en-IN" dirty="0" smtClean="0"/>
              <a:t>Selection of the test:</a:t>
            </a:r>
            <a:endParaRPr lang="en-IN" dirty="0"/>
          </a:p>
        </p:txBody>
      </p:sp>
      <p:pic>
        <p:nvPicPr>
          <p:cNvPr id="1026" name="Picture 2" descr="C:\Users\HOME\Desktop\screenshots\z give test.jpg"/>
          <p:cNvPicPr>
            <a:picLocks noChangeAspect="1" noChangeArrowheads="1"/>
          </p:cNvPicPr>
          <p:nvPr/>
        </p:nvPicPr>
        <p:blipFill>
          <a:blip r:embed="rId2"/>
          <a:srcRect/>
          <a:stretch>
            <a:fillRect/>
          </a:stretch>
        </p:blipFill>
        <p:spPr bwMode="auto">
          <a:xfrm>
            <a:off x="285720" y="1756752"/>
            <a:ext cx="8591576" cy="510124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AREA OF THE PROJECT(USER)</a:t>
            </a:r>
            <a:endParaRPr lang="en-IN" dirty="0"/>
          </a:p>
        </p:txBody>
      </p:sp>
      <p:sp>
        <p:nvSpPr>
          <p:cNvPr id="3" name="Content Placeholder 2"/>
          <p:cNvSpPr>
            <a:spLocks noGrp="1"/>
          </p:cNvSpPr>
          <p:nvPr>
            <p:ph idx="1"/>
          </p:nvPr>
        </p:nvSpPr>
        <p:spPr>
          <a:xfrm>
            <a:off x="357158" y="1285860"/>
            <a:ext cx="8229600" cy="5357850"/>
          </a:xfrm>
        </p:spPr>
        <p:txBody>
          <a:bodyPr/>
          <a:lstStyle/>
          <a:p>
            <a:r>
              <a:rPr lang="en-US" dirty="0" smtClean="0"/>
              <a:t>QUESTIONS:</a:t>
            </a:r>
          </a:p>
          <a:p>
            <a:endParaRPr lang="en-IN" dirty="0"/>
          </a:p>
        </p:txBody>
      </p:sp>
      <p:pic>
        <p:nvPicPr>
          <p:cNvPr id="4" name="Picture 3" descr="screencapture-localhost-major-public-index-php-home-userexamportal-2020-06-15-12_49_02.jpg"/>
          <p:cNvPicPr>
            <a:picLocks noChangeAspect="1"/>
          </p:cNvPicPr>
          <p:nvPr/>
        </p:nvPicPr>
        <p:blipFill>
          <a:blip r:embed="rId2"/>
          <a:stretch>
            <a:fillRect/>
          </a:stretch>
        </p:blipFill>
        <p:spPr>
          <a:xfrm>
            <a:off x="1357290" y="1785926"/>
            <a:ext cx="5786478" cy="507207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857232"/>
            <a:ext cx="8686800" cy="5268931"/>
          </a:xfrm>
        </p:spPr>
        <p:txBody>
          <a:bodyPr/>
          <a:lstStyle/>
          <a:p>
            <a:r>
              <a:rPr lang="en-US" dirty="0" smtClean="0"/>
              <a:t>RESULT:</a:t>
            </a:r>
          </a:p>
          <a:p>
            <a:endParaRPr lang="en-IN" dirty="0"/>
          </a:p>
        </p:txBody>
      </p:sp>
      <p:pic>
        <p:nvPicPr>
          <p:cNvPr id="4" name="Picture 3" descr="screencapture-localhost-major-public-index-php-home-result-2020-06-15-12_49_16.jpg"/>
          <p:cNvPicPr>
            <a:picLocks noChangeAspect="1"/>
          </p:cNvPicPr>
          <p:nvPr/>
        </p:nvPicPr>
        <p:blipFill>
          <a:blip r:embed="rId2"/>
          <a:stretch>
            <a:fillRect/>
          </a:stretch>
        </p:blipFill>
        <p:spPr>
          <a:xfrm>
            <a:off x="2071669" y="857232"/>
            <a:ext cx="6329607" cy="600076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lstStyle/>
          <a:p>
            <a:r>
              <a:rPr lang="en-IN" dirty="0" smtClean="0"/>
              <a:t>AREA OF THE PROJECT(USER)</a:t>
            </a:r>
            <a:endParaRPr lang="en-IN" dirty="0"/>
          </a:p>
        </p:txBody>
      </p:sp>
      <p:sp>
        <p:nvSpPr>
          <p:cNvPr id="3" name="Content Placeholder 2"/>
          <p:cNvSpPr>
            <a:spLocks noGrp="1"/>
          </p:cNvSpPr>
          <p:nvPr>
            <p:ph idx="1"/>
          </p:nvPr>
        </p:nvSpPr>
        <p:spPr>
          <a:xfrm>
            <a:off x="0" y="928670"/>
            <a:ext cx="9144000" cy="5929330"/>
          </a:xfrm>
        </p:spPr>
        <p:txBody>
          <a:bodyPr/>
          <a:lstStyle/>
          <a:p>
            <a:r>
              <a:rPr lang="en-IN" dirty="0" smtClean="0"/>
              <a:t>RESULT PERFORMANCE:</a:t>
            </a:r>
            <a:endParaRPr lang="en-IN" dirty="0"/>
          </a:p>
        </p:txBody>
      </p:sp>
      <p:pic>
        <p:nvPicPr>
          <p:cNvPr id="1026" name="Picture 2" descr="C:\Users\HOME\Desktop\screenshots\performance.jpg"/>
          <p:cNvPicPr>
            <a:picLocks noChangeAspect="1" noChangeArrowheads="1"/>
          </p:cNvPicPr>
          <p:nvPr/>
        </p:nvPicPr>
        <p:blipFill>
          <a:blip r:embed="rId2"/>
          <a:srcRect/>
          <a:stretch>
            <a:fillRect/>
          </a:stretch>
        </p:blipFill>
        <p:spPr bwMode="auto">
          <a:xfrm>
            <a:off x="0" y="1643050"/>
            <a:ext cx="9144000" cy="521495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1000108"/>
            <a:ext cx="9144000" cy="5857892"/>
          </a:xfrm>
        </p:spPr>
        <p:txBody>
          <a:bodyPr/>
          <a:lstStyle/>
          <a:p>
            <a:r>
              <a:rPr lang="en-IN" dirty="0" smtClean="0"/>
              <a:t>ADMIN PORTAL:-</a:t>
            </a:r>
            <a:endParaRPr lang="en-IN" dirty="0"/>
          </a:p>
        </p:txBody>
      </p:sp>
      <p:pic>
        <p:nvPicPr>
          <p:cNvPr id="1026" name="Picture 2" descr="C:\Users\HOME\Desktop\screenshots\1.jpg"/>
          <p:cNvPicPr>
            <a:picLocks noChangeAspect="1" noChangeArrowheads="1"/>
          </p:cNvPicPr>
          <p:nvPr/>
        </p:nvPicPr>
        <p:blipFill>
          <a:blip r:embed="rId2"/>
          <a:srcRect/>
          <a:stretch>
            <a:fillRect/>
          </a:stretch>
        </p:blipFill>
        <p:spPr bwMode="auto">
          <a:xfrm>
            <a:off x="357158" y="1799168"/>
            <a:ext cx="8520138" cy="5058832"/>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928670"/>
            <a:ext cx="9144000" cy="5929330"/>
          </a:xfrm>
        </p:spPr>
        <p:txBody>
          <a:bodyPr/>
          <a:lstStyle/>
          <a:p>
            <a:r>
              <a:rPr lang="en-IN" dirty="0" smtClean="0">
                <a:latin typeface="AR CENA" pitchFamily="2" charset="0"/>
              </a:rPr>
              <a:t>ADMIN PANEL TO ADD/EDIT/REMOVE :-</a:t>
            </a:r>
            <a:endParaRPr lang="en-IN" dirty="0">
              <a:latin typeface="AR CENA" pitchFamily="2" charset="0"/>
            </a:endParaRPr>
          </a:p>
        </p:txBody>
      </p:sp>
      <p:pic>
        <p:nvPicPr>
          <p:cNvPr id="2050" name="Picture 2" descr="C:\Users\HOME\Desktop\screenshots\2.jpg"/>
          <p:cNvPicPr>
            <a:picLocks noChangeAspect="1" noChangeArrowheads="1"/>
          </p:cNvPicPr>
          <p:nvPr/>
        </p:nvPicPr>
        <p:blipFill>
          <a:blip r:embed="rId2"/>
          <a:stretch>
            <a:fillRect/>
          </a:stretch>
        </p:blipFill>
        <p:spPr bwMode="auto">
          <a:xfrm>
            <a:off x="357158" y="1401450"/>
            <a:ext cx="8429684" cy="545655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857232"/>
            <a:ext cx="9144000" cy="6000768"/>
          </a:xfrm>
        </p:spPr>
        <p:txBody>
          <a:bodyPr/>
          <a:lstStyle/>
          <a:p>
            <a:r>
              <a:rPr lang="en-IN" dirty="0" smtClean="0">
                <a:latin typeface="AR CENA" pitchFamily="2" charset="0"/>
              </a:rPr>
              <a:t>CREATE SET FOR EXAM:-</a:t>
            </a:r>
            <a:endParaRPr lang="en-IN" dirty="0">
              <a:latin typeface="AR CENA" pitchFamily="2" charset="0"/>
            </a:endParaRPr>
          </a:p>
        </p:txBody>
      </p:sp>
      <p:pic>
        <p:nvPicPr>
          <p:cNvPr id="3074" name="Picture 2" descr="C:\Users\HOME\Desktop\screenshots\3.jpg"/>
          <p:cNvPicPr>
            <a:picLocks noChangeAspect="1" noChangeArrowheads="1"/>
          </p:cNvPicPr>
          <p:nvPr/>
        </p:nvPicPr>
        <p:blipFill>
          <a:blip r:embed="rId2"/>
          <a:srcRect/>
          <a:stretch>
            <a:fillRect/>
          </a:stretch>
        </p:blipFill>
        <p:spPr bwMode="auto">
          <a:xfrm>
            <a:off x="71406" y="1571612"/>
            <a:ext cx="8903391" cy="528638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857232"/>
            <a:ext cx="9144000" cy="6000768"/>
          </a:xfrm>
        </p:spPr>
        <p:txBody>
          <a:bodyPr/>
          <a:lstStyle/>
          <a:p>
            <a:r>
              <a:rPr lang="en-IN" dirty="0" smtClean="0">
                <a:latin typeface="AR CENA" pitchFamily="2" charset="0"/>
              </a:rPr>
              <a:t>CREATE SUBJECT FOR ONLINE EXAM:-</a:t>
            </a:r>
            <a:endParaRPr lang="en-IN" dirty="0">
              <a:latin typeface="AR CENA" pitchFamily="2" charset="0"/>
            </a:endParaRPr>
          </a:p>
        </p:txBody>
      </p:sp>
      <p:pic>
        <p:nvPicPr>
          <p:cNvPr id="4098" name="Picture 2" descr="C:\Users\HOME\Desktop\screenshots\4.jpg"/>
          <p:cNvPicPr>
            <a:picLocks noChangeAspect="1" noChangeArrowheads="1"/>
          </p:cNvPicPr>
          <p:nvPr/>
        </p:nvPicPr>
        <p:blipFill>
          <a:blip r:embed="rId2"/>
          <a:srcRect/>
          <a:stretch>
            <a:fillRect/>
          </a:stretch>
        </p:blipFill>
        <p:spPr bwMode="auto">
          <a:xfrm>
            <a:off x="71406" y="1575796"/>
            <a:ext cx="8896344" cy="5282204"/>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2984"/>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928670"/>
            <a:ext cx="9144000" cy="5929330"/>
          </a:xfrm>
        </p:spPr>
        <p:txBody>
          <a:bodyPr/>
          <a:lstStyle/>
          <a:p>
            <a:r>
              <a:rPr lang="en-IN" dirty="0" smtClean="0">
                <a:latin typeface="AR CENA" pitchFamily="2" charset="0"/>
              </a:rPr>
              <a:t>CHOOSE THE SUBJECT TO SEE QUESTIONS:-</a:t>
            </a:r>
            <a:endParaRPr lang="en-IN" dirty="0">
              <a:latin typeface="AR CENA" pitchFamily="2" charset="0"/>
            </a:endParaRPr>
          </a:p>
        </p:txBody>
      </p:sp>
      <p:pic>
        <p:nvPicPr>
          <p:cNvPr id="5122" name="Picture 2" descr="C:\Users\HOME\Desktop\screenshots\5.jpg"/>
          <p:cNvPicPr>
            <a:picLocks noChangeAspect="1" noChangeArrowheads="1"/>
          </p:cNvPicPr>
          <p:nvPr/>
        </p:nvPicPr>
        <p:blipFill>
          <a:blip r:embed="rId2"/>
          <a:srcRect/>
          <a:stretch>
            <a:fillRect/>
          </a:stretch>
        </p:blipFill>
        <p:spPr bwMode="auto">
          <a:xfrm>
            <a:off x="48887" y="1500174"/>
            <a:ext cx="9023707" cy="535782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2984"/>
          </a:xfrm>
        </p:spPr>
        <p:txBody>
          <a:bodyPr/>
          <a:lstStyle/>
          <a:p>
            <a:r>
              <a:rPr lang="en-IN" dirty="0" smtClean="0"/>
              <a:t>AREA OF THE PROJECT (ADMIN) </a:t>
            </a:r>
            <a:endParaRPr lang="en-IN" dirty="0"/>
          </a:p>
        </p:txBody>
      </p:sp>
      <p:sp>
        <p:nvSpPr>
          <p:cNvPr id="3" name="Content Placeholder 2"/>
          <p:cNvSpPr>
            <a:spLocks noGrp="1"/>
          </p:cNvSpPr>
          <p:nvPr>
            <p:ph idx="1"/>
          </p:nvPr>
        </p:nvSpPr>
        <p:spPr>
          <a:xfrm>
            <a:off x="0" y="1142984"/>
            <a:ext cx="9144000" cy="5715016"/>
          </a:xfrm>
        </p:spPr>
        <p:txBody>
          <a:bodyPr/>
          <a:lstStyle/>
          <a:p>
            <a:r>
              <a:rPr lang="en-IN" dirty="0" smtClean="0">
                <a:latin typeface="AR CENA" pitchFamily="2" charset="0"/>
              </a:rPr>
              <a:t>SET QUESTIONS AND MCQS:-</a:t>
            </a:r>
            <a:endParaRPr lang="en-IN" dirty="0">
              <a:latin typeface="AR CENA" pitchFamily="2" charset="0"/>
            </a:endParaRPr>
          </a:p>
        </p:txBody>
      </p:sp>
      <p:pic>
        <p:nvPicPr>
          <p:cNvPr id="6146" name="Picture 2" descr="C:\Users\HOME\Desktop\screenshots\6.jpg"/>
          <p:cNvPicPr>
            <a:picLocks noChangeAspect="1" noChangeArrowheads="1"/>
          </p:cNvPicPr>
          <p:nvPr/>
        </p:nvPicPr>
        <p:blipFill>
          <a:blip r:embed="rId2"/>
          <a:srcRect/>
          <a:stretch>
            <a:fillRect/>
          </a:stretch>
        </p:blipFill>
        <p:spPr bwMode="auto">
          <a:xfrm>
            <a:off x="1571604" y="1643051"/>
            <a:ext cx="5969772" cy="521495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a:solidFill>
            <a:schemeClr val="bg1">
              <a:lumMod val="50000"/>
            </a:schemeClr>
          </a:solidFill>
        </p:spPr>
        <p:txBody>
          <a:bodyPr>
            <a:normAutofit/>
          </a:bodyPr>
          <a:lstStyle/>
          <a:p>
            <a:pPr algn="l"/>
            <a:r>
              <a:rPr lang="en-IN" sz="5400" dirty="0" smtClean="0">
                <a:solidFill>
                  <a:schemeClr val="bg1"/>
                </a:solidFill>
                <a:latin typeface="AR DARLING" pitchFamily="2" charset="0"/>
              </a:rPr>
              <a:t>Scope of the project:-</a:t>
            </a:r>
            <a:endParaRPr lang="en-IN" sz="5400" dirty="0">
              <a:solidFill>
                <a:schemeClr val="bg1"/>
              </a:solidFill>
              <a:latin typeface="AR DARLING" pitchFamily="2" charset="0"/>
            </a:endParaRPr>
          </a:p>
        </p:txBody>
      </p:sp>
      <p:sp>
        <p:nvSpPr>
          <p:cNvPr id="3" name="Content Placeholder 2"/>
          <p:cNvSpPr>
            <a:spLocks noGrp="1"/>
          </p:cNvSpPr>
          <p:nvPr>
            <p:ph idx="1"/>
          </p:nvPr>
        </p:nvSpPr>
        <p:spPr>
          <a:xfrm>
            <a:off x="0" y="928670"/>
            <a:ext cx="9144000" cy="5929330"/>
          </a:xfrm>
        </p:spPr>
        <p:txBody>
          <a:bodyPr>
            <a:normAutofit/>
          </a:bodyPr>
          <a:lstStyle/>
          <a:p>
            <a:pPr algn="ctr">
              <a:buNone/>
            </a:pPr>
            <a:r>
              <a:rPr lang="en-IN" sz="2800" dirty="0" smtClean="0">
                <a:solidFill>
                  <a:schemeClr val="bg1"/>
                </a:solidFill>
                <a:latin typeface="AR CENA" pitchFamily="2" charset="0"/>
              </a:rPr>
              <a:t>Due to recent pandemic of COVID 19 all schools and collage are closed. As it was year ending examination time and organisations cannot conduct Physical exams. This is an  alternative to the physical examinations, an online examination</a:t>
            </a:r>
          </a:p>
          <a:p>
            <a:pPr algn="ctr">
              <a:buNone/>
            </a:pPr>
            <a:r>
              <a:rPr lang="en-IN" sz="2800" dirty="0" smtClean="0">
                <a:solidFill>
                  <a:schemeClr val="bg1"/>
                </a:solidFill>
                <a:latin typeface="AR CENA" pitchFamily="2" charset="0"/>
              </a:rPr>
              <a:t> portal. The students after giving the test can see the scores and the answers which will help them improve their knowledge and weak areas. An online portal where users with unique id and password can login to the website and select desired examination to appear. There will be specified for giving the answers. Users can also see there past performances</a:t>
            </a:r>
            <a:r>
              <a:rPr lang="en-IN" sz="2800" dirty="0" smtClean="0">
                <a:solidFill>
                  <a:schemeClr val="bg1"/>
                </a:solidFill>
                <a:latin typeface="AR DARLING" pitchFamily="2" charset="0"/>
              </a:rPr>
              <a:t>.  </a:t>
            </a:r>
          </a:p>
          <a:p>
            <a:pPr>
              <a:buNone/>
            </a:pPr>
            <a:r>
              <a:rPr lang="en-IN" sz="2400" dirty="0" smtClean="0">
                <a:solidFill>
                  <a:schemeClr val="bg1"/>
                </a:solidFill>
                <a:latin typeface="AR DARLING" pitchFamily="2" charset="0"/>
              </a:rPr>
              <a:t>     </a:t>
            </a:r>
            <a:r>
              <a:rPr lang="en-IN" dirty="0" smtClean="0">
                <a:solidFill>
                  <a:schemeClr val="bg1"/>
                </a:solidFill>
                <a:latin typeface="AR DARLING" pitchFamily="2" charset="0"/>
              </a:rPr>
              <a:t>“KNOW AND GROW WITH   PLANET  EXAMINATION”..........</a:t>
            </a:r>
            <a:endParaRPr lang="en-IN" dirty="0">
              <a:solidFill>
                <a:schemeClr val="bg1"/>
              </a:solidFill>
              <a:latin typeface="AR DARLING" pitchFamily="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9000"/>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1071546"/>
            <a:ext cx="4143372" cy="2000264"/>
          </a:xfrm>
        </p:spPr>
        <p:txBody>
          <a:bodyPr/>
          <a:lstStyle/>
          <a:p>
            <a:r>
              <a:rPr lang="en-IN" dirty="0" smtClean="0">
                <a:latin typeface="AR CENA" pitchFamily="2" charset="0"/>
              </a:rPr>
              <a:t>VIEW QUESTIONS AFTER ADDING:-</a:t>
            </a:r>
            <a:endParaRPr lang="en-IN" dirty="0">
              <a:latin typeface="AR CENA" pitchFamily="2" charset="0"/>
            </a:endParaRPr>
          </a:p>
        </p:txBody>
      </p:sp>
      <p:pic>
        <p:nvPicPr>
          <p:cNvPr id="7170" name="Picture 2" descr="C:\Users\HOME\Desktop\screenshots\7.jpg"/>
          <p:cNvPicPr>
            <a:picLocks noChangeAspect="1" noChangeArrowheads="1"/>
          </p:cNvPicPr>
          <p:nvPr/>
        </p:nvPicPr>
        <p:blipFill>
          <a:blip r:embed="rId3"/>
          <a:srcRect/>
          <a:stretch>
            <a:fillRect/>
          </a:stretch>
        </p:blipFill>
        <p:spPr bwMode="auto">
          <a:xfrm>
            <a:off x="4572000" y="851924"/>
            <a:ext cx="4429156" cy="6006076"/>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t="-26000" b="-2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2984"/>
          </a:xfrm>
        </p:spPr>
        <p:txBody>
          <a:bodyPr/>
          <a:lstStyle/>
          <a:p>
            <a:r>
              <a:rPr lang="en-IN" dirty="0" smtClean="0"/>
              <a:t>AREA OF THE PROJECT (ADMIN)</a:t>
            </a:r>
            <a:endParaRPr lang="en-IN" dirty="0"/>
          </a:p>
        </p:txBody>
      </p:sp>
      <p:sp>
        <p:nvSpPr>
          <p:cNvPr id="3" name="Content Placeholder 2"/>
          <p:cNvSpPr>
            <a:spLocks noGrp="1"/>
          </p:cNvSpPr>
          <p:nvPr>
            <p:ph idx="1"/>
          </p:nvPr>
        </p:nvSpPr>
        <p:spPr>
          <a:xfrm>
            <a:off x="0" y="1142984"/>
            <a:ext cx="2500298" cy="5715016"/>
          </a:xfrm>
        </p:spPr>
        <p:txBody>
          <a:bodyPr/>
          <a:lstStyle/>
          <a:p>
            <a:r>
              <a:rPr lang="en-IN" dirty="0" smtClean="0">
                <a:latin typeface="AR CENA" pitchFamily="2" charset="0"/>
              </a:rPr>
              <a:t>UPDATE OF NEW QUESTIONS :-</a:t>
            </a:r>
            <a:endParaRPr lang="en-IN" dirty="0">
              <a:latin typeface="AR CENA" pitchFamily="2" charset="0"/>
            </a:endParaRPr>
          </a:p>
        </p:txBody>
      </p:sp>
      <p:pic>
        <p:nvPicPr>
          <p:cNvPr id="8194" name="Picture 2" descr="C:\Users\HOME\Desktop\screenshots\8.jpg"/>
          <p:cNvPicPr>
            <a:picLocks noChangeAspect="1" noChangeArrowheads="1"/>
          </p:cNvPicPr>
          <p:nvPr/>
        </p:nvPicPr>
        <p:blipFill>
          <a:blip r:embed="rId3"/>
          <a:srcRect/>
          <a:stretch>
            <a:fillRect/>
          </a:stretch>
        </p:blipFill>
        <p:spPr bwMode="auto">
          <a:xfrm>
            <a:off x="2750816" y="1142985"/>
            <a:ext cx="6036026" cy="571501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28670"/>
          </a:xfrm>
          <a:solidFill>
            <a:schemeClr val="bg1">
              <a:lumMod val="75000"/>
            </a:schemeClr>
          </a:solidFill>
          <a:ln>
            <a:solidFill>
              <a:schemeClr val="bg1">
                <a:lumMod val="75000"/>
              </a:schemeClr>
            </a:solidFill>
          </a:ln>
        </p:spPr>
        <p:txBody>
          <a:bodyPr/>
          <a:lstStyle/>
          <a:p>
            <a:r>
              <a:rPr lang="en-US" dirty="0" smtClean="0">
                <a:latin typeface="AR DARLING" pitchFamily="2" charset="0"/>
              </a:rPr>
              <a:t>AREA OF THE PROJECT</a:t>
            </a:r>
            <a:endParaRPr lang="en-IN" dirty="0">
              <a:latin typeface="AR DARLING" pitchFamily="2" charset="0"/>
            </a:endParaRPr>
          </a:p>
        </p:txBody>
      </p:sp>
      <p:sp>
        <p:nvSpPr>
          <p:cNvPr id="3" name="Content Placeholder 2"/>
          <p:cNvSpPr>
            <a:spLocks noGrp="1"/>
          </p:cNvSpPr>
          <p:nvPr>
            <p:ph idx="1"/>
          </p:nvPr>
        </p:nvSpPr>
        <p:spPr>
          <a:xfrm>
            <a:off x="0" y="857232"/>
            <a:ext cx="8686800" cy="5268931"/>
          </a:xfrm>
        </p:spPr>
        <p:txBody>
          <a:bodyPr/>
          <a:lstStyle/>
          <a:p>
            <a:r>
              <a:rPr lang="en-IN" dirty="0" smtClean="0">
                <a:latin typeface="AR CENA" pitchFamily="2" charset="0"/>
              </a:rPr>
              <a:t>XAMPP CONTROL PANEL:-</a:t>
            </a:r>
            <a:endParaRPr lang="en-IN" dirty="0">
              <a:latin typeface="AR CENA" pitchFamily="2" charset="0"/>
            </a:endParaRPr>
          </a:p>
        </p:txBody>
      </p:sp>
      <p:pic>
        <p:nvPicPr>
          <p:cNvPr id="4" name="Picture 3"/>
          <p:cNvPicPr/>
          <p:nvPr/>
        </p:nvPicPr>
        <p:blipFill>
          <a:blip r:embed="rId3"/>
          <a:srcRect/>
          <a:stretch>
            <a:fillRect/>
          </a:stretch>
        </p:blipFill>
        <p:spPr bwMode="auto">
          <a:xfrm>
            <a:off x="928662" y="1428736"/>
            <a:ext cx="7286676" cy="542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2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32"/>
          </a:xfrm>
          <a:solidFill>
            <a:schemeClr val="bg1">
              <a:lumMod val="85000"/>
            </a:schemeClr>
          </a:solidFill>
        </p:spPr>
        <p:txBody>
          <a:bodyPr/>
          <a:lstStyle/>
          <a:p>
            <a:r>
              <a:rPr lang="en-US" dirty="0" smtClean="0">
                <a:latin typeface="AR DARLING" pitchFamily="2" charset="0"/>
              </a:rPr>
              <a:t>AREA OF THE PROJECT</a:t>
            </a:r>
            <a:endParaRPr lang="en-IN" dirty="0">
              <a:latin typeface="AR DARLING" pitchFamily="2" charset="0"/>
            </a:endParaRPr>
          </a:p>
        </p:txBody>
      </p:sp>
      <p:sp>
        <p:nvSpPr>
          <p:cNvPr id="3" name="Content Placeholder 2"/>
          <p:cNvSpPr>
            <a:spLocks noGrp="1"/>
          </p:cNvSpPr>
          <p:nvPr>
            <p:ph idx="1"/>
          </p:nvPr>
        </p:nvSpPr>
        <p:spPr>
          <a:xfrm>
            <a:off x="0" y="928670"/>
            <a:ext cx="9144000" cy="5929330"/>
          </a:xfrm>
        </p:spPr>
        <p:txBody>
          <a:bodyPr/>
          <a:lstStyle/>
          <a:p>
            <a:r>
              <a:rPr lang="en-IN" dirty="0" smtClean="0">
                <a:latin typeface="AR CENA" pitchFamily="2" charset="0"/>
              </a:rPr>
              <a:t>INDEX:-</a:t>
            </a:r>
            <a:endParaRPr lang="en-IN" dirty="0">
              <a:latin typeface="AR CENA" pitchFamily="2" charset="0"/>
            </a:endParaRPr>
          </a:p>
        </p:txBody>
      </p:sp>
      <p:pic>
        <p:nvPicPr>
          <p:cNvPr id="4" name="Picture 3"/>
          <p:cNvPicPr/>
          <p:nvPr/>
        </p:nvPicPr>
        <p:blipFill>
          <a:blip r:embed="rId3"/>
          <a:srcRect/>
          <a:stretch>
            <a:fillRect/>
          </a:stretch>
        </p:blipFill>
        <p:spPr bwMode="auto">
          <a:xfrm>
            <a:off x="214282" y="1428736"/>
            <a:ext cx="8643965" cy="542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32"/>
          </a:xfrm>
          <a:solidFill>
            <a:schemeClr val="bg1">
              <a:lumMod val="85000"/>
            </a:schemeClr>
          </a:solidFill>
        </p:spPr>
        <p:txBody>
          <a:bodyPr>
            <a:normAutofit/>
          </a:bodyPr>
          <a:lstStyle/>
          <a:p>
            <a:r>
              <a:rPr lang="en-IN" dirty="0" smtClean="0">
                <a:latin typeface="AR DARLING" pitchFamily="2" charset="0"/>
              </a:rPr>
              <a:t>DATABASE SNAPSHOT</a:t>
            </a:r>
            <a:endParaRPr lang="en-IN" dirty="0">
              <a:latin typeface="AR DARLING" pitchFamily="2" charset="0"/>
            </a:endParaRPr>
          </a:p>
        </p:txBody>
      </p:sp>
      <p:pic>
        <p:nvPicPr>
          <p:cNvPr id="4" name="Content Placeholder 3"/>
          <p:cNvPicPr>
            <a:picLocks noGrp="1"/>
          </p:cNvPicPr>
          <p:nvPr>
            <p:ph idx="1"/>
          </p:nvPr>
        </p:nvPicPr>
        <p:blipFill>
          <a:blip r:embed="rId2"/>
          <a:stretch>
            <a:fillRect/>
          </a:stretch>
        </p:blipFill>
        <p:spPr bwMode="auto">
          <a:xfrm>
            <a:off x="142844" y="785794"/>
            <a:ext cx="8858312" cy="6072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normAutofit/>
          </a:bodyPr>
          <a:lstStyle/>
          <a:p>
            <a:r>
              <a:rPr lang="en-US" sz="3200" dirty="0" smtClean="0">
                <a:latin typeface="AR DARLING"/>
              </a:rPr>
              <a:t>DATABASE SNAPSHOTS </a:t>
            </a:r>
            <a:endParaRPr lang="en-IN" sz="3200" dirty="0">
              <a:latin typeface="AR DARLING"/>
            </a:endParaRPr>
          </a:p>
        </p:txBody>
      </p:sp>
      <p:pic>
        <p:nvPicPr>
          <p:cNvPr id="4" name="Content Placeholder 3"/>
          <p:cNvPicPr>
            <a:picLocks noGrp="1"/>
          </p:cNvPicPr>
          <p:nvPr>
            <p:ph idx="1"/>
          </p:nvPr>
        </p:nvPicPr>
        <p:blipFill>
          <a:blip r:embed="rId2"/>
          <a:srcRect/>
          <a:stretch>
            <a:fillRect/>
          </a:stretch>
        </p:blipFill>
        <p:spPr bwMode="auto">
          <a:xfrm>
            <a:off x="0" y="1000108"/>
            <a:ext cx="9144000" cy="58578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32"/>
          </a:xfrm>
        </p:spPr>
        <p:txBody>
          <a:bodyPr>
            <a:normAutofit/>
          </a:bodyPr>
          <a:lstStyle/>
          <a:p>
            <a:r>
              <a:rPr lang="en-US" sz="3200" dirty="0" smtClean="0">
                <a:latin typeface="AR DARLING"/>
              </a:rPr>
              <a:t>DATABASE SNAPSHOTS </a:t>
            </a:r>
            <a:endParaRPr lang="en-IN" sz="3200" dirty="0"/>
          </a:p>
        </p:txBody>
      </p:sp>
      <p:pic>
        <p:nvPicPr>
          <p:cNvPr id="4" name="Content Placeholder 3" descr="usertable.JPG"/>
          <p:cNvPicPr>
            <a:picLocks noGrp="1" noChangeAspect="1"/>
          </p:cNvPicPr>
          <p:nvPr>
            <p:ph idx="1"/>
          </p:nvPr>
        </p:nvPicPr>
        <p:blipFill>
          <a:blip r:embed="rId2"/>
          <a:stretch>
            <a:fillRect/>
          </a:stretch>
        </p:blipFill>
        <p:spPr>
          <a:xfrm>
            <a:off x="13446" y="978478"/>
            <a:ext cx="9130554" cy="5879546"/>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5000"/>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00108"/>
          </a:xfrm>
        </p:spPr>
        <p:txBody>
          <a:bodyPr>
            <a:normAutofit/>
          </a:bodyPr>
          <a:lstStyle/>
          <a:p>
            <a:pPr algn="l"/>
            <a:r>
              <a:rPr lang="en-IN" sz="5400" b="1" dirty="0" smtClean="0">
                <a:latin typeface="AR DARLING" pitchFamily="2" charset="0"/>
              </a:rPr>
              <a:t>Future scope:- </a:t>
            </a:r>
            <a:endParaRPr lang="en-IN" sz="5400" b="1" dirty="0">
              <a:latin typeface="AR DARLING" pitchFamily="2" charset="0"/>
            </a:endParaRPr>
          </a:p>
        </p:txBody>
      </p:sp>
      <p:sp>
        <p:nvSpPr>
          <p:cNvPr id="3" name="Content Placeholder 2"/>
          <p:cNvSpPr>
            <a:spLocks noGrp="1"/>
          </p:cNvSpPr>
          <p:nvPr>
            <p:ph idx="1"/>
          </p:nvPr>
        </p:nvSpPr>
        <p:spPr>
          <a:xfrm>
            <a:off x="0" y="1071546"/>
            <a:ext cx="9144000" cy="6357982"/>
          </a:xfrm>
        </p:spPr>
        <p:txBody>
          <a:bodyPr>
            <a:normAutofit fontScale="70000" lnSpcReduction="20000"/>
          </a:bodyPr>
          <a:lstStyle/>
          <a:p>
            <a:pPr>
              <a:buNone/>
            </a:pPr>
            <a:r>
              <a:rPr lang="en-IN" dirty="0" smtClean="0"/>
              <a:t>    The project has a very vast scope in future. We can provide more attractive features and update it as our requirement arises, as it is very flexible in terms of expansion, for development following can be done:-</a:t>
            </a:r>
          </a:p>
          <a:p>
            <a:pPr>
              <a:buNone/>
            </a:pPr>
            <a:endParaRPr lang="en-IN" dirty="0" smtClean="0">
              <a:latin typeface="AR CENA" pitchFamily="2" charset="0"/>
            </a:endParaRPr>
          </a:p>
          <a:p>
            <a:pPr>
              <a:buNone/>
            </a:pPr>
            <a:endParaRPr lang="en-IN" dirty="0" smtClean="0">
              <a:latin typeface="AR CENA" pitchFamily="2" charset="0"/>
            </a:endParaRPr>
          </a:p>
          <a:p>
            <a:r>
              <a:rPr lang="en-IN" dirty="0" smtClean="0"/>
              <a:t>We can give more advance programs in including more facilities like reminder of different examination.</a:t>
            </a:r>
          </a:p>
          <a:p>
            <a:r>
              <a:rPr lang="en-IN" dirty="0"/>
              <a:t>I</a:t>
            </a:r>
            <a:r>
              <a:rPr lang="en-IN" dirty="0" smtClean="0"/>
              <a:t>ncluding the mocks, lessons and notices whose </a:t>
            </a:r>
            <a:r>
              <a:rPr lang="en-IN" dirty="0" err="1" smtClean="0"/>
              <a:t>pdf</a:t>
            </a:r>
            <a:r>
              <a:rPr lang="en-IN" dirty="0" smtClean="0"/>
              <a:t> will be available at the website.</a:t>
            </a:r>
          </a:p>
          <a:p>
            <a:r>
              <a:rPr lang="en-IN" dirty="0" smtClean="0"/>
              <a:t>We will host the platform for online server to make it accessible worldwide.</a:t>
            </a:r>
          </a:p>
          <a:p>
            <a:r>
              <a:rPr lang="en-IN" dirty="0" smtClean="0"/>
              <a:t>The website is not accessible to everyone. it can be deployed on a web server so that everyone can access it.</a:t>
            </a:r>
          </a:p>
          <a:p>
            <a:r>
              <a:rPr lang="en-IN" dirty="0" smtClean="0"/>
              <a:t>As of now only 5 to 6 types of exams are available ,in future  more subjects with many concepts will be there.</a:t>
            </a:r>
          </a:p>
          <a:p>
            <a:r>
              <a:rPr lang="en-IN" dirty="0" smtClean="0"/>
              <a:t>A feedback page will be provided in which user can post their reviews.</a:t>
            </a:r>
          </a:p>
          <a:p>
            <a:r>
              <a:rPr lang="en-IN" dirty="0" smtClean="0"/>
              <a:t>Addition of valuable questions  and various topics will also be added.</a:t>
            </a:r>
          </a:p>
          <a:p>
            <a:r>
              <a:rPr lang="en-IN" dirty="0" smtClean="0"/>
              <a:t>We are also going to intake Governmental examinations in a year.</a:t>
            </a:r>
          </a:p>
          <a:p>
            <a:pPr>
              <a:buNone/>
            </a:pPr>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35000"/>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844" y="0"/>
            <a:ext cx="9001156" cy="1285860"/>
          </a:xfrm>
        </p:spPr>
        <p:txBody>
          <a:bodyPr>
            <a:noAutofit/>
          </a:bodyPr>
          <a:lstStyle/>
          <a:p>
            <a:r>
              <a:rPr lang="en-IN" sz="7200" dirty="0" smtClean="0">
                <a:latin typeface="AR DARLING" pitchFamily="2" charset="0"/>
              </a:rPr>
              <a:t>“conclusion”</a:t>
            </a:r>
            <a:endParaRPr lang="en-IN" sz="7200" dirty="0">
              <a:latin typeface="AR DARLING" pitchFamily="2" charset="0"/>
            </a:endParaRPr>
          </a:p>
        </p:txBody>
      </p:sp>
      <p:sp>
        <p:nvSpPr>
          <p:cNvPr id="3" name="Content Placeholder 2"/>
          <p:cNvSpPr>
            <a:spLocks noGrp="1"/>
          </p:cNvSpPr>
          <p:nvPr>
            <p:ph idx="1"/>
          </p:nvPr>
        </p:nvSpPr>
        <p:spPr>
          <a:xfrm>
            <a:off x="0" y="1428736"/>
            <a:ext cx="9144000" cy="5429264"/>
          </a:xfrm>
        </p:spPr>
        <p:txBody>
          <a:bodyPr>
            <a:normAutofit/>
          </a:bodyPr>
          <a:lstStyle/>
          <a:p>
            <a:pPr>
              <a:buNone/>
            </a:pPr>
            <a:r>
              <a:rPr lang="en-IN" sz="2800" dirty="0" smtClean="0">
                <a:latin typeface="AR CENA" pitchFamily="2" charset="0"/>
              </a:rPr>
              <a:t>The website provides a online mode of a Examination, which enables the Students to read online pdfs and give online test which reduces much effort, money and travel. The Students can choose the exams by their own or given by respective companies or their schools and collages. They can search for exams on some selective subjects to test their knowledge and efficiency, their is also a specific time limit to complete the examination to know about their own speed. The result of the exam is given then and there, thus making the process of examination much more hassle-free and easier.</a:t>
            </a:r>
            <a:endParaRPr lang="en-IN" sz="2800" dirty="0">
              <a:latin typeface="AR CENA" pitchFamily="2"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t="-50000" b="-5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71546"/>
          </a:xfrm>
        </p:spPr>
        <p:txBody>
          <a:bodyPr>
            <a:normAutofit/>
          </a:bodyPr>
          <a:lstStyle/>
          <a:p>
            <a:r>
              <a:rPr lang="en-IN" sz="5400" b="1" dirty="0" smtClean="0">
                <a:latin typeface="AR DARLING" pitchFamily="2" charset="0"/>
              </a:rPr>
              <a:t>bibliography</a:t>
            </a:r>
            <a:endParaRPr lang="en-IN" sz="5400" b="1" dirty="0">
              <a:latin typeface="AR DARLING" pitchFamily="2" charset="0"/>
            </a:endParaRPr>
          </a:p>
        </p:txBody>
      </p:sp>
      <p:sp>
        <p:nvSpPr>
          <p:cNvPr id="3" name="Content Placeholder 2"/>
          <p:cNvSpPr>
            <a:spLocks noGrp="1"/>
          </p:cNvSpPr>
          <p:nvPr>
            <p:ph idx="1"/>
          </p:nvPr>
        </p:nvSpPr>
        <p:spPr>
          <a:xfrm>
            <a:off x="0" y="1214422"/>
            <a:ext cx="9144000" cy="5643578"/>
          </a:xfrm>
        </p:spPr>
        <p:txBody>
          <a:bodyPr>
            <a:normAutofit/>
          </a:bodyPr>
          <a:lstStyle/>
          <a:p>
            <a:r>
              <a:rPr lang="en-IN" sz="2400" dirty="0" smtClean="0">
                <a:hlinkClick r:id="rId3"/>
              </a:rPr>
              <a:t>www.W3schools.com</a:t>
            </a:r>
            <a:endParaRPr lang="en-IN" sz="2400" dirty="0" smtClean="0"/>
          </a:p>
          <a:p>
            <a:r>
              <a:rPr lang="en-IN" sz="2400" dirty="0" smtClean="0">
                <a:hlinkClick r:id="rId4"/>
              </a:rPr>
              <a:t>www.getbootstrap.com</a:t>
            </a:r>
            <a:endParaRPr lang="en-IN" sz="2400" dirty="0" smtClean="0"/>
          </a:p>
          <a:p>
            <a:r>
              <a:rPr lang="en-IN" sz="2400" dirty="0" smtClean="0">
                <a:hlinkClick r:id="rId5"/>
              </a:rPr>
              <a:t>www.apachefriends.org</a:t>
            </a:r>
            <a:endParaRPr lang="en-IN" sz="2400" dirty="0" smtClean="0"/>
          </a:p>
          <a:p>
            <a:r>
              <a:rPr lang="en-IN" sz="2400" dirty="0" smtClean="0">
                <a:hlinkClick r:id="rId6"/>
              </a:rPr>
              <a:t>www.Wikipedia.com</a:t>
            </a:r>
            <a:endParaRPr lang="en-IN" sz="2400" dirty="0" smtClean="0"/>
          </a:p>
          <a:p>
            <a:r>
              <a:rPr lang="en-IN" sz="2400" dirty="0"/>
              <a:t> </a:t>
            </a:r>
            <a:r>
              <a:rPr lang="en-IN" sz="2400" dirty="0" smtClean="0">
                <a:hlinkClick r:id="rId7"/>
              </a:rPr>
              <a:t>www.Google.com</a:t>
            </a:r>
            <a:endParaRPr lang="en-IN" sz="2400" dirty="0" smtClean="0"/>
          </a:p>
          <a:p>
            <a:r>
              <a:rPr lang="en-IN" sz="2400" dirty="0"/>
              <a:t> </a:t>
            </a:r>
            <a:r>
              <a:rPr lang="en-IN" sz="2400" dirty="0" smtClean="0">
                <a:hlinkClick r:id="rId8"/>
              </a:rPr>
              <a:t>www.Youtube.com</a:t>
            </a:r>
            <a:endParaRPr lang="en-IN" sz="2400" dirty="0" smtClean="0"/>
          </a:p>
          <a:p>
            <a:r>
              <a:rPr lang="en-IN" sz="2400" dirty="0" smtClean="0"/>
              <a:t> </a:t>
            </a:r>
            <a:r>
              <a:rPr lang="en-IN" sz="2400" dirty="0" smtClean="0">
                <a:hlinkClick r:id="rId9"/>
              </a:rPr>
              <a:t>www.Spoken-tutorial.org</a:t>
            </a:r>
            <a:endParaRPr lang="en-IN" sz="2400" dirty="0" smtClean="0"/>
          </a:p>
          <a:p>
            <a:r>
              <a:rPr lang="en-IN" sz="2400" dirty="0"/>
              <a:t> </a:t>
            </a:r>
            <a:r>
              <a:rPr lang="en-IN" sz="2400" dirty="0" smtClean="0">
                <a:latin typeface="AR JULIAN" pitchFamily="2" charset="0"/>
              </a:rPr>
              <a:t>book references:-</a:t>
            </a:r>
          </a:p>
          <a:p>
            <a:r>
              <a:rPr lang="en-IN" sz="2400" dirty="0" smtClean="0">
                <a:latin typeface="AR CENA" pitchFamily="2" charset="0"/>
              </a:rPr>
              <a:t>PHP and mysql web development by Luke welling and Laura Thomas.</a:t>
            </a:r>
          </a:p>
          <a:p>
            <a:r>
              <a:rPr lang="en-IN" sz="2400" dirty="0" smtClean="0">
                <a:latin typeface="AR CENA" pitchFamily="2" charset="0"/>
              </a:rPr>
              <a:t>Html and CSS: Design and Build Websites by Jon Dukett.</a:t>
            </a:r>
          </a:p>
          <a:p>
            <a:endParaRPr lang="en-IN" sz="2400" dirty="0" smtClean="0"/>
          </a:p>
          <a:p>
            <a:pPr>
              <a:buNone/>
            </a:pPr>
            <a:endParaRPr lang="en-IN" dirty="0" smtClean="0"/>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00174"/>
          </a:xfrm>
          <a:solidFill>
            <a:schemeClr val="bg1">
              <a:lumMod val="50000"/>
            </a:schemeClr>
          </a:solidFill>
        </p:spPr>
        <p:txBody>
          <a:bodyPr>
            <a:noAutofit/>
          </a:bodyPr>
          <a:lstStyle/>
          <a:p>
            <a:pPr algn="l"/>
            <a:r>
              <a:rPr lang="en-IN" sz="5400" dirty="0" smtClean="0">
                <a:latin typeface="AR DARLING" pitchFamily="2" charset="0"/>
              </a:rPr>
              <a:t>Software requirement specification:-</a:t>
            </a:r>
            <a:endParaRPr lang="en-IN" sz="5400" dirty="0">
              <a:latin typeface="AR DARLING" pitchFamily="2" charset="0"/>
            </a:endParaRPr>
          </a:p>
        </p:txBody>
      </p:sp>
      <p:sp>
        <p:nvSpPr>
          <p:cNvPr id="3" name="Content Placeholder 2"/>
          <p:cNvSpPr>
            <a:spLocks noGrp="1"/>
          </p:cNvSpPr>
          <p:nvPr>
            <p:ph sz="half" idx="1"/>
          </p:nvPr>
        </p:nvSpPr>
        <p:spPr/>
        <p:txBody>
          <a:bodyPr>
            <a:noAutofit/>
          </a:bodyPr>
          <a:lstStyle/>
          <a:p>
            <a:pPr>
              <a:buFont typeface="Wingdings" pitchFamily="2" charset="2"/>
              <a:buChar char="q"/>
            </a:pPr>
            <a:r>
              <a:rPr lang="en-IN" sz="2400" b="1" dirty="0"/>
              <a:t> </a:t>
            </a:r>
            <a:r>
              <a:rPr lang="en-IN" sz="2400" b="1" dirty="0" smtClean="0"/>
              <a:t> </a:t>
            </a:r>
            <a:r>
              <a:rPr lang="en-IN" sz="2400" b="1" dirty="0" smtClean="0">
                <a:latin typeface="AR CENA" pitchFamily="2" charset="0"/>
              </a:rPr>
              <a:t>Xampp :-</a:t>
            </a:r>
            <a:r>
              <a:rPr lang="en-IN" sz="2400" dirty="0" smtClean="0"/>
              <a:t> The xampp web server is used for the testing and running the project</a:t>
            </a:r>
            <a:r>
              <a:rPr lang="en-IN" sz="2400" b="1" dirty="0" smtClean="0"/>
              <a:t>.</a:t>
            </a:r>
          </a:p>
          <a:p>
            <a:pPr>
              <a:buFont typeface="Wingdings" pitchFamily="2" charset="2"/>
              <a:buChar char="q"/>
            </a:pPr>
            <a:r>
              <a:rPr lang="en-IN" sz="2400" b="1" dirty="0"/>
              <a:t> </a:t>
            </a:r>
            <a:r>
              <a:rPr lang="en-IN" sz="2400" b="1" dirty="0" smtClean="0"/>
              <a:t> </a:t>
            </a:r>
            <a:r>
              <a:rPr lang="en-IN" sz="2400" b="1" dirty="0" smtClean="0">
                <a:latin typeface="AR CENA" pitchFamily="2" charset="0"/>
              </a:rPr>
              <a:t>Operating System :-  </a:t>
            </a:r>
            <a:r>
              <a:rPr lang="en-IN" sz="2400" dirty="0" smtClean="0"/>
              <a:t>windows 7 and 10 is used as the operating system as it is stable and user friendly.</a:t>
            </a:r>
          </a:p>
          <a:p>
            <a:pPr>
              <a:buFont typeface="Wingdings" pitchFamily="2" charset="2"/>
              <a:buChar char="q"/>
            </a:pPr>
            <a:r>
              <a:rPr lang="en-IN" sz="2400" b="1" dirty="0" smtClean="0">
                <a:latin typeface="AR CENA" pitchFamily="2" charset="0"/>
              </a:rPr>
              <a:t>Sublime text</a:t>
            </a:r>
            <a:r>
              <a:rPr lang="en-IN" sz="2400" b="1" dirty="0" smtClean="0"/>
              <a:t>:- </a:t>
            </a:r>
            <a:r>
              <a:rPr lang="en-IN" sz="2400" dirty="0" smtClean="0"/>
              <a:t>Sublime text editor make it easy for working with code base.</a:t>
            </a:r>
          </a:p>
        </p:txBody>
      </p:sp>
      <p:sp>
        <p:nvSpPr>
          <p:cNvPr id="4" name="Content Placeholder 3"/>
          <p:cNvSpPr>
            <a:spLocks noGrp="1"/>
          </p:cNvSpPr>
          <p:nvPr>
            <p:ph sz="half" idx="2"/>
          </p:nvPr>
        </p:nvSpPr>
        <p:spPr/>
        <p:txBody>
          <a:bodyPr>
            <a:normAutofit/>
          </a:bodyPr>
          <a:lstStyle/>
          <a:p>
            <a:pPr>
              <a:buFont typeface="Wingdings" pitchFamily="2" charset="2"/>
              <a:buChar char="q"/>
            </a:pPr>
            <a:r>
              <a:rPr lang="en-IN" dirty="0" smtClean="0">
                <a:latin typeface="AR CENA" pitchFamily="2" charset="0"/>
              </a:rPr>
              <a:t>CSS3.</a:t>
            </a:r>
          </a:p>
          <a:p>
            <a:pPr>
              <a:buFont typeface="Wingdings" pitchFamily="2" charset="2"/>
              <a:buChar char="q"/>
            </a:pPr>
            <a:r>
              <a:rPr lang="en-IN" dirty="0" smtClean="0">
                <a:latin typeface="AR CENA" pitchFamily="2" charset="0"/>
              </a:rPr>
              <a:t>Php.</a:t>
            </a:r>
          </a:p>
          <a:p>
            <a:pPr>
              <a:buFont typeface="Wingdings" pitchFamily="2" charset="2"/>
              <a:buChar char="q"/>
            </a:pPr>
            <a:r>
              <a:rPr lang="en-IN" dirty="0" smtClean="0">
                <a:latin typeface="AR CENA" pitchFamily="2" charset="0"/>
              </a:rPr>
              <a:t>BOOTSTRAP.</a:t>
            </a:r>
          </a:p>
          <a:p>
            <a:pPr>
              <a:buFont typeface="Wingdings" pitchFamily="2" charset="2"/>
              <a:buChar char="q"/>
            </a:pPr>
            <a:r>
              <a:rPr lang="en-IN" dirty="0" smtClean="0">
                <a:latin typeface="AR CENA" pitchFamily="2" charset="0"/>
              </a:rPr>
              <a:t>JAVASCRIPT.</a:t>
            </a:r>
          </a:p>
          <a:p>
            <a:pPr>
              <a:buFont typeface="Wingdings" pitchFamily="2" charset="2"/>
              <a:buChar char="q"/>
            </a:pPr>
            <a:r>
              <a:rPr lang="en-IN" dirty="0" err="1" smtClean="0">
                <a:latin typeface="AR CENA" pitchFamily="2" charset="0"/>
              </a:rPr>
              <a:t>CodeIgniter</a:t>
            </a:r>
            <a:r>
              <a:rPr lang="en-IN" dirty="0" smtClean="0">
                <a:latin typeface="AR CENA" pitchFamily="2" charset="0"/>
              </a:rPr>
              <a:t>-MVC Framework.</a:t>
            </a:r>
          </a:p>
          <a:p>
            <a:pPr>
              <a:buFont typeface="Wingdings" pitchFamily="2" charset="2"/>
              <a:buChar char="q"/>
            </a:pPr>
            <a:r>
              <a:rPr lang="en-IN" dirty="0" smtClean="0">
                <a:latin typeface="AR CENA" pitchFamily="2" charset="0"/>
              </a:rPr>
              <a:t>HTML5.</a:t>
            </a:r>
          </a:p>
          <a:p>
            <a:pPr>
              <a:buFont typeface="Wingdings" pitchFamily="2" charset="2"/>
              <a:buChar char="q"/>
            </a:pPr>
            <a:r>
              <a:rPr lang="en-IN" dirty="0" smtClean="0">
                <a:latin typeface="AR CENA" pitchFamily="2" charset="0"/>
              </a:rPr>
              <a:t>Mysql.</a:t>
            </a:r>
          </a:p>
          <a:p>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88000"/>
            <a:lum/>
          </a:blip>
          <a:srcRect/>
          <a:stretch>
            <a:fillRect l="-11000" r="-1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6858000"/>
          </a:xfrm>
        </p:spPr>
        <p:txBody>
          <a:bodyPr>
            <a:normAutofit/>
          </a:bodyPr>
          <a:lstStyle/>
          <a:p>
            <a:r>
              <a:rPr lang="en-IN" sz="9600" dirty="0" smtClean="0">
                <a:latin typeface="AR DARLING" pitchFamily="2" charset="0"/>
              </a:rPr>
              <a:t>Thank you.... </a:t>
            </a:r>
            <a:endParaRPr lang="en-IN" sz="9600" dirty="0">
              <a:latin typeface="AR DARLING" pitchFamily="2"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l="-9000" r="-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571612"/>
          </a:xfrm>
          <a:solidFill>
            <a:schemeClr val="tx1">
              <a:lumMod val="85000"/>
              <a:lumOff val="15000"/>
            </a:schemeClr>
          </a:solidFill>
        </p:spPr>
        <p:txBody>
          <a:bodyPr>
            <a:noAutofit/>
          </a:bodyPr>
          <a:lstStyle/>
          <a:p>
            <a:pPr algn="l"/>
            <a:r>
              <a:rPr lang="en-IN" sz="5400" i="1" dirty="0" smtClean="0">
                <a:solidFill>
                  <a:schemeClr val="bg1"/>
                </a:solidFill>
                <a:latin typeface="AR DARLING" pitchFamily="2" charset="0"/>
              </a:rPr>
              <a:t>Software running environment:-</a:t>
            </a:r>
            <a:endParaRPr lang="en-IN" sz="5400" i="1" dirty="0">
              <a:solidFill>
                <a:schemeClr val="bg1"/>
              </a:solidFill>
              <a:latin typeface="AR DARLING" pitchFamily="2" charset="0"/>
            </a:endParaRPr>
          </a:p>
        </p:txBody>
      </p:sp>
      <p:sp>
        <p:nvSpPr>
          <p:cNvPr id="3" name="Content Placeholder 2"/>
          <p:cNvSpPr>
            <a:spLocks noGrp="1"/>
          </p:cNvSpPr>
          <p:nvPr>
            <p:ph idx="1"/>
          </p:nvPr>
        </p:nvSpPr>
        <p:spPr>
          <a:xfrm>
            <a:off x="0" y="1571612"/>
            <a:ext cx="9144000" cy="5286388"/>
          </a:xfrm>
        </p:spPr>
        <p:txBody>
          <a:bodyPr>
            <a:normAutofit/>
          </a:bodyPr>
          <a:lstStyle/>
          <a:p>
            <a:r>
              <a:rPr lang="en-IN" dirty="0" smtClean="0">
                <a:solidFill>
                  <a:schemeClr val="bg1"/>
                </a:solidFill>
                <a:latin typeface="AR JULIAN" pitchFamily="2" charset="0"/>
              </a:rPr>
              <a:t>Operating system :</a:t>
            </a:r>
          </a:p>
          <a:p>
            <a:pPr>
              <a:buNone/>
            </a:pPr>
            <a:r>
              <a:rPr lang="en-IN" dirty="0">
                <a:solidFill>
                  <a:schemeClr val="bg1">
                    <a:lumMod val="95000"/>
                  </a:schemeClr>
                </a:solidFill>
              </a:rPr>
              <a:t> </a:t>
            </a:r>
            <a:r>
              <a:rPr lang="en-IN" dirty="0" smtClean="0">
                <a:solidFill>
                  <a:schemeClr val="bg1">
                    <a:lumMod val="95000"/>
                  </a:schemeClr>
                </a:solidFill>
              </a:rPr>
              <a:t>                  </a:t>
            </a:r>
            <a:r>
              <a:rPr lang="en-IN" sz="3600" dirty="0" smtClean="0">
                <a:solidFill>
                  <a:schemeClr val="bg1">
                    <a:lumMod val="95000"/>
                  </a:schemeClr>
                </a:solidFill>
                <a:latin typeface="AR CENA" pitchFamily="2" charset="0"/>
              </a:rPr>
              <a:t>=&gt; windows 7 onwards .</a:t>
            </a:r>
          </a:p>
          <a:p>
            <a:pPr>
              <a:buNone/>
            </a:pPr>
            <a:r>
              <a:rPr lang="en-IN" sz="3600" dirty="0" smtClean="0">
                <a:solidFill>
                  <a:schemeClr val="bg1">
                    <a:lumMod val="95000"/>
                  </a:schemeClr>
                </a:solidFill>
                <a:latin typeface="AR CENA" pitchFamily="2" charset="0"/>
              </a:rPr>
              <a:t>                   =&gt; Linux(workstation</a:t>
            </a:r>
            <a:r>
              <a:rPr lang="en-IN" dirty="0" smtClean="0">
                <a:solidFill>
                  <a:schemeClr val="bg1">
                    <a:lumMod val="95000"/>
                  </a:schemeClr>
                </a:solidFill>
              </a:rPr>
              <a:t>).</a:t>
            </a:r>
          </a:p>
          <a:p>
            <a:pPr>
              <a:buFont typeface="Wingdings" pitchFamily="2" charset="2"/>
              <a:buChar char="§"/>
            </a:pPr>
            <a:r>
              <a:rPr lang="en-IN" dirty="0" smtClean="0">
                <a:solidFill>
                  <a:schemeClr val="bg1"/>
                </a:solidFill>
                <a:latin typeface="AR JULIAN" pitchFamily="2" charset="0"/>
              </a:rPr>
              <a:t>Browser specification:</a:t>
            </a:r>
          </a:p>
          <a:p>
            <a:pPr>
              <a:buNone/>
            </a:pPr>
            <a:r>
              <a:rPr lang="en-IN" dirty="0" smtClean="0">
                <a:solidFill>
                  <a:schemeClr val="bg1">
                    <a:lumMod val="95000"/>
                  </a:schemeClr>
                </a:solidFill>
                <a:latin typeface="AR CENA" pitchFamily="2" charset="0"/>
              </a:rPr>
              <a:t>                    </a:t>
            </a:r>
            <a:r>
              <a:rPr lang="en-IN" sz="3600" dirty="0" smtClean="0">
                <a:solidFill>
                  <a:schemeClr val="bg1">
                    <a:lumMod val="95000"/>
                  </a:schemeClr>
                </a:solidFill>
                <a:latin typeface="AR CENA" pitchFamily="2" charset="0"/>
              </a:rPr>
              <a:t>=&gt; internet explorer 8 onwards.</a:t>
            </a:r>
          </a:p>
          <a:p>
            <a:pPr>
              <a:buNone/>
            </a:pPr>
            <a:r>
              <a:rPr lang="en-IN" sz="3600" dirty="0">
                <a:solidFill>
                  <a:schemeClr val="bg1">
                    <a:lumMod val="95000"/>
                  </a:schemeClr>
                </a:solidFill>
                <a:latin typeface="AR CENA" pitchFamily="2" charset="0"/>
              </a:rPr>
              <a:t> </a:t>
            </a:r>
            <a:r>
              <a:rPr lang="en-IN" sz="3600" dirty="0" smtClean="0">
                <a:solidFill>
                  <a:schemeClr val="bg1">
                    <a:lumMod val="95000"/>
                  </a:schemeClr>
                </a:solidFill>
                <a:latin typeface="AR CENA" pitchFamily="2" charset="0"/>
              </a:rPr>
              <a:t>                   =&gt; </a:t>
            </a:r>
            <a:r>
              <a:rPr lang="en-IN" sz="3600" dirty="0" err="1" smtClean="0">
                <a:solidFill>
                  <a:schemeClr val="bg1">
                    <a:lumMod val="95000"/>
                  </a:schemeClr>
                </a:solidFill>
                <a:latin typeface="AR CENA" pitchFamily="2" charset="0"/>
              </a:rPr>
              <a:t>google</a:t>
            </a:r>
            <a:r>
              <a:rPr lang="en-IN" sz="3600" dirty="0" smtClean="0">
                <a:solidFill>
                  <a:schemeClr val="bg1">
                    <a:lumMod val="95000"/>
                  </a:schemeClr>
                </a:solidFill>
                <a:latin typeface="AR CENA" pitchFamily="2" charset="0"/>
              </a:rPr>
              <a:t> </a:t>
            </a:r>
            <a:r>
              <a:rPr lang="en-IN" sz="3600" dirty="0" err="1" smtClean="0">
                <a:solidFill>
                  <a:schemeClr val="bg1">
                    <a:lumMod val="95000"/>
                  </a:schemeClr>
                </a:solidFill>
                <a:latin typeface="AR CENA" pitchFamily="2" charset="0"/>
              </a:rPr>
              <a:t>crome</a:t>
            </a:r>
            <a:r>
              <a:rPr lang="en-IN" sz="3600" dirty="0" smtClean="0">
                <a:solidFill>
                  <a:schemeClr val="bg1">
                    <a:lumMod val="95000"/>
                  </a:schemeClr>
                </a:solidFill>
                <a:latin typeface="AR CENA" pitchFamily="2" charset="0"/>
              </a:rPr>
              <a:t> .</a:t>
            </a:r>
          </a:p>
          <a:p>
            <a:pPr>
              <a:buNone/>
            </a:pPr>
            <a:r>
              <a:rPr lang="en-IN" sz="3600" dirty="0">
                <a:solidFill>
                  <a:schemeClr val="bg1">
                    <a:lumMod val="95000"/>
                  </a:schemeClr>
                </a:solidFill>
                <a:latin typeface="AR CENA" pitchFamily="2" charset="0"/>
              </a:rPr>
              <a:t> </a:t>
            </a:r>
            <a:r>
              <a:rPr lang="en-IN" sz="3600" dirty="0" smtClean="0">
                <a:solidFill>
                  <a:schemeClr val="bg1">
                    <a:lumMod val="95000"/>
                  </a:schemeClr>
                </a:solidFill>
                <a:latin typeface="AR CENA" pitchFamily="2" charset="0"/>
              </a:rPr>
              <a:t>                   =&gt; </a:t>
            </a:r>
            <a:r>
              <a:rPr lang="en-IN" sz="3600" dirty="0" err="1" smtClean="0">
                <a:solidFill>
                  <a:schemeClr val="bg1">
                    <a:lumMod val="95000"/>
                  </a:schemeClr>
                </a:solidFill>
                <a:latin typeface="AR CENA" pitchFamily="2" charset="0"/>
              </a:rPr>
              <a:t>firefox</a:t>
            </a:r>
            <a:r>
              <a:rPr lang="en-IN" sz="3600" dirty="0" smtClean="0">
                <a:solidFill>
                  <a:schemeClr val="bg1">
                    <a:lumMod val="95000"/>
                  </a:schemeClr>
                </a:solidFill>
                <a:latin typeface="AR CENA" pitchFamily="2" charset="0"/>
              </a:rPr>
              <a:t>.</a:t>
            </a:r>
          </a:p>
          <a:p>
            <a:pPr>
              <a:buNone/>
            </a:pPr>
            <a:r>
              <a:rPr lang="en-IN" dirty="0" smtClean="0">
                <a:solidFill>
                  <a:schemeClr val="bg1">
                    <a:lumMod val="95000"/>
                  </a:schemeClr>
                </a:solidFill>
                <a:latin typeface="AR CENA" pitchFamily="2" charset="0"/>
              </a:rPr>
              <a:t>*all the browsers need to be compatible with HTML5.</a:t>
            </a:r>
            <a:endParaRPr lang="en-IN" dirty="0">
              <a:solidFill>
                <a:schemeClr val="bg1">
                  <a:lumMod val="95000"/>
                </a:schemeClr>
              </a:solidFill>
              <a:latin typeface="AR CENA" pitchFamily="2"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472" y="0"/>
            <a:ext cx="7972452" cy="1000108"/>
          </a:xfr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5400000" scaled="1"/>
            <a:tileRect/>
          </a:gradFill>
          <a:ln>
            <a:solidFill>
              <a:schemeClr val="bg2"/>
            </a:solidFill>
          </a:ln>
        </p:spPr>
        <p:txBody>
          <a:bodyPr>
            <a:normAutofit/>
          </a:bodyPr>
          <a:lstStyle/>
          <a:p>
            <a:r>
              <a:rPr lang="en-IN" sz="5400" dirty="0" smtClean="0">
                <a:latin typeface="AR DARLING" pitchFamily="2" charset="0"/>
              </a:rPr>
              <a:t>COCOMO</a:t>
            </a:r>
            <a:endParaRPr lang="en-IN" sz="5400" dirty="0">
              <a:latin typeface="AR DARLING" pitchFamily="2" charset="0"/>
            </a:endParaRPr>
          </a:p>
        </p:txBody>
      </p:sp>
      <p:sp>
        <p:nvSpPr>
          <p:cNvPr id="4" name="Content Placeholder 3"/>
          <p:cNvSpPr>
            <a:spLocks noGrp="1"/>
          </p:cNvSpPr>
          <p:nvPr>
            <p:ph idx="1"/>
          </p:nvPr>
        </p:nvSpPr>
        <p:spPr>
          <a:xfrm>
            <a:off x="0" y="1000108"/>
            <a:ext cx="9144000" cy="5857892"/>
          </a:xfrm>
        </p:spPr>
        <p:txBody>
          <a:bodyPr/>
          <a:lstStyle/>
          <a:p>
            <a:pPr>
              <a:buNone/>
            </a:pPr>
            <a:r>
              <a:rPr lang="en-US" dirty="0" smtClean="0">
                <a:solidFill>
                  <a:schemeClr val="bg2"/>
                </a:solidFill>
                <a:latin typeface="Algerian" pitchFamily="82" charset="0"/>
              </a:rPr>
              <a:t>CALCULATIONS:-</a:t>
            </a:r>
            <a:endParaRPr lang="en-IN" dirty="0">
              <a:solidFill>
                <a:schemeClr val="bg2"/>
              </a:solidFill>
              <a:latin typeface="Algerian" pitchFamily="82" charset="0"/>
            </a:endParaRPr>
          </a:p>
        </p:txBody>
      </p:sp>
      <p:graphicFrame>
        <p:nvGraphicFramePr>
          <p:cNvPr id="5" name="Table 4"/>
          <p:cNvGraphicFramePr>
            <a:graphicFrameLocks noGrp="1"/>
          </p:cNvGraphicFramePr>
          <p:nvPr/>
        </p:nvGraphicFramePr>
        <p:xfrm>
          <a:off x="1142976" y="1643050"/>
          <a:ext cx="6786610" cy="2734318"/>
        </p:xfrm>
        <a:graphic>
          <a:graphicData uri="http://schemas.openxmlformats.org/drawingml/2006/table">
            <a:tbl>
              <a:tblPr/>
              <a:tblGrid>
                <a:gridCol w="1378482"/>
                <a:gridCol w="1378482"/>
                <a:gridCol w="1374016"/>
                <a:gridCol w="1362943"/>
                <a:gridCol w="1292687"/>
              </a:tblGrid>
              <a:tr h="602607">
                <a:tc>
                  <a:txBody>
                    <a:bodyPr/>
                    <a:lstStyle/>
                    <a:p>
                      <a:pPr marR="377190">
                        <a:lnSpc>
                          <a:spcPct val="150000"/>
                        </a:lnSpc>
                        <a:spcAft>
                          <a:spcPts val="0"/>
                        </a:spcAft>
                      </a:pPr>
                      <a:r>
                        <a:rPr lang="en-IN" sz="1600" b="1" dirty="0">
                          <a:solidFill>
                            <a:schemeClr val="bg1"/>
                          </a:solidFill>
                          <a:latin typeface="Calibri"/>
                          <a:ea typeface="SimSun"/>
                          <a:cs typeface="Calibri"/>
                        </a:rPr>
                        <a:t>Mode</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A</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           b</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C</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          d</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866">
                <a:tc>
                  <a:txBody>
                    <a:bodyPr/>
                    <a:lstStyle/>
                    <a:p>
                      <a:pPr marR="377190">
                        <a:lnSpc>
                          <a:spcPct val="150000"/>
                        </a:lnSpc>
                        <a:spcAft>
                          <a:spcPts val="0"/>
                        </a:spcAft>
                      </a:pPr>
                      <a:r>
                        <a:rPr lang="en-IN" sz="1600" b="1" dirty="0">
                          <a:solidFill>
                            <a:schemeClr val="bg1"/>
                          </a:solidFill>
                          <a:latin typeface="Calibri"/>
                          <a:ea typeface="SimSun"/>
                          <a:cs typeface="Calibri"/>
                        </a:rPr>
                        <a:t>Organic</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2.4</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1.05</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2.5</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a:solidFill>
                            <a:schemeClr val="bg1"/>
                          </a:solidFill>
                          <a:latin typeface="Calibri"/>
                          <a:ea typeface="SimSun"/>
                          <a:cs typeface="Calibri"/>
                        </a:rPr>
                        <a:t>0.38</a:t>
                      </a:r>
                      <a:endParaRPr lang="en-IN" sz="100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41113">
                <a:tc>
                  <a:txBody>
                    <a:bodyPr/>
                    <a:lstStyle/>
                    <a:p>
                      <a:pPr marR="377190">
                        <a:lnSpc>
                          <a:spcPct val="150000"/>
                        </a:lnSpc>
                        <a:spcAft>
                          <a:spcPts val="0"/>
                        </a:spcAft>
                      </a:pPr>
                      <a:r>
                        <a:rPr lang="en-IN" sz="1600" b="1" dirty="0" smtClean="0">
                          <a:solidFill>
                            <a:schemeClr val="bg1"/>
                          </a:solidFill>
                          <a:latin typeface="Calibri"/>
                          <a:ea typeface="SimSun"/>
                          <a:cs typeface="Calibri"/>
                        </a:rPr>
                        <a:t>Semi-detached</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3.0</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1.12</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2.5</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0.35</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3732">
                <a:tc>
                  <a:txBody>
                    <a:bodyPr/>
                    <a:lstStyle/>
                    <a:p>
                      <a:pPr marR="377190">
                        <a:lnSpc>
                          <a:spcPct val="150000"/>
                        </a:lnSpc>
                        <a:spcAft>
                          <a:spcPts val="0"/>
                        </a:spcAft>
                      </a:pPr>
                      <a:r>
                        <a:rPr lang="en-IN" sz="1600" b="1">
                          <a:solidFill>
                            <a:schemeClr val="bg1"/>
                          </a:solidFill>
                          <a:latin typeface="Calibri"/>
                          <a:ea typeface="SimSun"/>
                          <a:cs typeface="Calibri"/>
                        </a:rPr>
                        <a:t>Embedded</a:t>
                      </a:r>
                      <a:endParaRPr lang="en-IN" sz="100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a:solidFill>
                            <a:schemeClr val="bg1"/>
                          </a:solidFill>
                          <a:latin typeface="Calibri"/>
                          <a:ea typeface="SimSun"/>
                          <a:cs typeface="Calibri"/>
                        </a:rPr>
                        <a:t>3.6</a:t>
                      </a:r>
                      <a:endParaRPr lang="en-IN" sz="100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a:solidFill>
                            <a:schemeClr val="bg1"/>
                          </a:solidFill>
                          <a:latin typeface="Calibri"/>
                          <a:ea typeface="SimSun"/>
                          <a:cs typeface="Calibri"/>
                        </a:rPr>
                        <a:t>1.20</a:t>
                      </a:r>
                      <a:endParaRPr lang="en-IN" sz="100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2.5</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R="377190">
                        <a:lnSpc>
                          <a:spcPct val="150000"/>
                        </a:lnSpc>
                        <a:spcAft>
                          <a:spcPts val="0"/>
                        </a:spcAft>
                      </a:pPr>
                      <a:r>
                        <a:rPr lang="en-IN" sz="1600" b="1" dirty="0">
                          <a:solidFill>
                            <a:schemeClr val="bg1"/>
                          </a:solidFill>
                          <a:latin typeface="Calibri"/>
                          <a:ea typeface="SimSun"/>
                          <a:cs typeface="Calibri"/>
                        </a:rPr>
                        <a:t>0.32</a:t>
                      </a:r>
                      <a:endParaRPr lang="en-IN" sz="1000" dirty="0">
                        <a:solidFill>
                          <a:schemeClr val="bg1"/>
                        </a:solidFill>
                        <a:latin typeface="Calibri"/>
                        <a:ea typeface="SimSun"/>
                        <a:cs typeface="Times New Roman"/>
                      </a:endParaRPr>
                    </a:p>
                  </a:txBody>
                  <a:tcPr marL="59646" marR="596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337" name="Rectangle 1"/>
          <p:cNvSpPr>
            <a:spLocks noChangeArrowheads="1"/>
          </p:cNvSpPr>
          <p:nvPr/>
        </p:nvSpPr>
        <p:spPr bwMode="auto">
          <a:xfrm>
            <a:off x="0" y="0"/>
            <a:ext cx="184731" cy="492443"/>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pPr>
            <a:endParaRPr kumimoji="0" lang="en-US"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6"/>
          <p:cNvSpPr/>
          <p:nvPr/>
        </p:nvSpPr>
        <p:spPr>
          <a:xfrm>
            <a:off x="1000100" y="4357694"/>
            <a:ext cx="4429140" cy="2492990"/>
          </a:xfrm>
          <a:prstGeom prst="rect">
            <a:avLst/>
          </a:prstGeom>
        </p:spPr>
        <p:txBody>
          <a:bodyPr wrap="square">
            <a:spAutoFit/>
          </a:bodyPr>
          <a:lstStyle/>
          <a:p>
            <a:pPr lvl="0" eaLnBrk="0" fontAlgn="base" hangingPunct="0">
              <a:spcBef>
                <a:spcPct val="0"/>
              </a:spcBef>
              <a:spcAft>
                <a:spcPct val="0"/>
              </a:spcAft>
            </a:pPr>
            <a:r>
              <a:rPr lang="en-US" b="1" dirty="0" smtClean="0">
                <a:latin typeface="Calibri" pitchFamily="34" charset="0"/>
                <a:ea typeface="SimSun" pitchFamily="2" charset="-122"/>
                <a:cs typeface="Calibri" pitchFamily="34" charset="0"/>
              </a:rPr>
              <a:t>Basic model equation:</a:t>
            </a:r>
            <a:endParaRPr lang="en-US" sz="800" dirty="0" smtClean="0">
              <a:latin typeface="Arial" pitchFamily="34" charset="0"/>
              <a:cs typeface="Arial" pitchFamily="34" charset="0"/>
            </a:endParaRPr>
          </a:p>
          <a:p>
            <a:pPr lvl="1" eaLnBrk="0" fontAlgn="base" hangingPunct="0">
              <a:spcBef>
                <a:spcPct val="0"/>
              </a:spcBef>
              <a:spcAft>
                <a:spcPct val="0"/>
              </a:spcAft>
              <a:buFontTx/>
              <a:buChar char="•"/>
            </a:pPr>
            <a:r>
              <a:rPr lang="en-US" b="1" dirty="0" smtClean="0">
                <a:latin typeface="Calibri" pitchFamily="34" charset="0"/>
                <a:ea typeface="SimSun" pitchFamily="2" charset="-122"/>
                <a:cs typeface="Calibri" pitchFamily="34" charset="0"/>
              </a:rPr>
              <a:t>Effort=a(KLOC) </a:t>
            </a:r>
            <a:r>
              <a:rPr lang="en-US" b="1" baseline="30000" dirty="0" smtClean="0">
                <a:latin typeface="Calibri" pitchFamily="34" charset="0"/>
                <a:ea typeface="SimSun" pitchFamily="2" charset="-122"/>
                <a:cs typeface="Calibri" pitchFamily="34" charset="0"/>
              </a:rPr>
              <a:t>b</a:t>
            </a:r>
            <a:endParaRPr lang="en-US" sz="800" b="1" baseline="30000" dirty="0" smtClean="0">
              <a:latin typeface="Arial" pitchFamily="34" charset="0"/>
              <a:ea typeface="SimSun" pitchFamily="2" charset="-122"/>
              <a:cs typeface="Arial" pitchFamily="34" charset="0"/>
            </a:endParaRPr>
          </a:p>
          <a:p>
            <a:pPr lvl="1" eaLnBrk="0" fontAlgn="base" hangingPunct="0">
              <a:spcBef>
                <a:spcPct val="0"/>
              </a:spcBef>
              <a:spcAft>
                <a:spcPct val="0"/>
              </a:spcAft>
              <a:buFontTx/>
              <a:buChar char="•"/>
            </a:pPr>
            <a:r>
              <a:rPr lang="en-US" b="1" dirty="0" smtClean="0">
                <a:latin typeface="Calibri" pitchFamily="34" charset="0"/>
                <a:ea typeface="SimSun" pitchFamily="2" charset="-122"/>
                <a:cs typeface="Calibri" pitchFamily="34" charset="0"/>
              </a:rPr>
              <a:t>   </a:t>
            </a:r>
            <a:r>
              <a:rPr lang="en-US" b="1" dirty="0" err="1" smtClean="0">
                <a:latin typeface="Calibri" pitchFamily="34" charset="0"/>
                <a:ea typeface="SimSun" pitchFamily="2" charset="-122"/>
                <a:cs typeface="Calibri" pitchFamily="34" charset="0"/>
              </a:rPr>
              <a:t>T</a:t>
            </a:r>
            <a:r>
              <a:rPr lang="en-US" b="1" baseline="-30000" dirty="0" err="1" smtClean="0">
                <a:latin typeface="Calibri" pitchFamily="34" charset="0"/>
                <a:ea typeface="SimSun" pitchFamily="2" charset="-122"/>
                <a:cs typeface="Calibri" pitchFamily="34" charset="0"/>
              </a:rPr>
              <a:t>dev</a:t>
            </a:r>
            <a:r>
              <a:rPr lang="en-US" b="1" baseline="-30000" dirty="0" smtClean="0">
                <a:latin typeface="Calibri" pitchFamily="34" charset="0"/>
                <a:ea typeface="SimSun" pitchFamily="2" charset="-122"/>
                <a:cs typeface="Calibri" pitchFamily="34" charset="0"/>
              </a:rPr>
              <a:t>.</a:t>
            </a:r>
            <a:r>
              <a:rPr lang="en-US" b="1" dirty="0" smtClean="0">
                <a:latin typeface="Calibri" pitchFamily="34" charset="0"/>
                <a:ea typeface="SimSun" pitchFamily="2" charset="-122"/>
                <a:cs typeface="Calibri" pitchFamily="34" charset="0"/>
              </a:rPr>
              <a:t>= c(effort)</a:t>
            </a:r>
            <a:r>
              <a:rPr lang="en-US" b="1" baseline="30000" dirty="0" smtClean="0">
                <a:latin typeface="Calibri" pitchFamily="34" charset="0"/>
                <a:ea typeface="SimSun" pitchFamily="2" charset="-122"/>
                <a:cs typeface="Calibri" pitchFamily="34" charset="0"/>
              </a:rPr>
              <a:t> d</a:t>
            </a:r>
          </a:p>
          <a:p>
            <a:pPr lvl="1" eaLnBrk="0" fontAlgn="base" hangingPunct="0">
              <a:spcBef>
                <a:spcPct val="0"/>
              </a:spcBef>
              <a:spcAft>
                <a:spcPct val="0"/>
              </a:spcAft>
              <a:buFontTx/>
              <a:buChar char="•"/>
            </a:pPr>
            <a:endParaRPr lang="en-US" b="1" baseline="30000" dirty="0" smtClean="0">
              <a:latin typeface="Calibri" pitchFamily="34" charset="0"/>
              <a:ea typeface="SimSun" pitchFamily="2" charset="-122"/>
              <a:cs typeface="Calibri" pitchFamily="34" charset="0"/>
            </a:endParaRPr>
          </a:p>
          <a:p>
            <a:pPr lvl="0" eaLnBrk="0" fontAlgn="base" hangingPunct="0">
              <a:spcBef>
                <a:spcPct val="0"/>
              </a:spcBef>
              <a:spcAft>
                <a:spcPct val="0"/>
              </a:spcAft>
            </a:pPr>
            <a:r>
              <a:rPr lang="en-US" b="1" dirty="0" smtClean="0">
                <a:latin typeface="Calibri" pitchFamily="34" charset="0"/>
                <a:ea typeface="SimSun" pitchFamily="2" charset="-122"/>
                <a:cs typeface="Calibri" pitchFamily="34" charset="0"/>
              </a:rPr>
              <a:t>Considering it to be of Organic Type:</a:t>
            </a:r>
            <a:endParaRPr lang="en-US" sz="800" dirty="0" smtClean="0">
              <a:latin typeface="Arial" pitchFamily="34" charset="0"/>
              <a:cs typeface="Arial" pitchFamily="34" charset="0"/>
            </a:endParaRPr>
          </a:p>
          <a:p>
            <a:pPr lvl="0" eaLnBrk="0" fontAlgn="base" hangingPunct="0">
              <a:spcBef>
                <a:spcPct val="0"/>
              </a:spcBef>
              <a:spcAft>
                <a:spcPct val="0"/>
              </a:spcAft>
            </a:pPr>
            <a:r>
              <a:rPr lang="en-US" b="1" dirty="0" smtClean="0">
                <a:latin typeface="Calibri" pitchFamily="34" charset="0"/>
                <a:ea typeface="SimSun" pitchFamily="2" charset="-122"/>
                <a:cs typeface="Calibri" pitchFamily="34" charset="0"/>
              </a:rPr>
              <a:t>KLOC=1.1</a:t>
            </a:r>
            <a:endParaRPr lang="en-US" sz="800" dirty="0" smtClean="0">
              <a:latin typeface="Arial" pitchFamily="34" charset="0"/>
              <a:cs typeface="Arial" pitchFamily="34" charset="0"/>
            </a:endParaRPr>
          </a:p>
          <a:p>
            <a:pPr lvl="0" eaLnBrk="0" fontAlgn="base" hangingPunct="0">
              <a:spcBef>
                <a:spcPct val="0"/>
              </a:spcBef>
              <a:spcAft>
                <a:spcPct val="0"/>
              </a:spcAft>
            </a:pPr>
            <a:r>
              <a:rPr lang="en-US" b="1" dirty="0" smtClean="0">
                <a:latin typeface="Calibri" pitchFamily="34" charset="0"/>
                <a:ea typeface="SimSun" pitchFamily="2" charset="-122"/>
                <a:cs typeface="Calibri" pitchFamily="34" charset="0"/>
              </a:rPr>
              <a:t>Effort=2.4(1.1)</a:t>
            </a:r>
            <a:r>
              <a:rPr lang="en-US" b="1" baseline="30000" dirty="0" smtClean="0">
                <a:latin typeface="Calibri" pitchFamily="34" charset="0"/>
                <a:ea typeface="SimSun" pitchFamily="2" charset="-122"/>
                <a:cs typeface="Calibri" pitchFamily="34" charset="0"/>
              </a:rPr>
              <a:t>1.05 </a:t>
            </a:r>
            <a:r>
              <a:rPr lang="en-US" b="1" dirty="0" smtClean="0">
                <a:latin typeface="Calibri" pitchFamily="34" charset="0"/>
                <a:ea typeface="SimSun" pitchFamily="2" charset="-122"/>
                <a:cs typeface="Calibri" pitchFamily="34" charset="0"/>
              </a:rPr>
              <a:t>=2.65</a:t>
            </a:r>
            <a:endParaRPr lang="en-US" sz="800" dirty="0" smtClean="0">
              <a:latin typeface="Arial" pitchFamily="34" charset="0"/>
              <a:cs typeface="Arial" pitchFamily="34" charset="0"/>
            </a:endParaRPr>
          </a:p>
          <a:p>
            <a:pPr lvl="0" eaLnBrk="0" fontAlgn="base" hangingPunct="0">
              <a:spcBef>
                <a:spcPct val="0"/>
              </a:spcBef>
              <a:spcAft>
                <a:spcPct val="0"/>
              </a:spcAft>
            </a:pPr>
            <a:r>
              <a:rPr lang="en-US" b="1" dirty="0" err="1" smtClean="0">
                <a:latin typeface="Calibri" pitchFamily="34" charset="0"/>
                <a:ea typeface="SimSun" pitchFamily="2" charset="-122"/>
                <a:cs typeface="Calibri" pitchFamily="34" charset="0"/>
              </a:rPr>
              <a:t>T</a:t>
            </a:r>
            <a:r>
              <a:rPr lang="en-US" b="1" baseline="-30000" dirty="0" err="1" smtClean="0">
                <a:latin typeface="Calibri" pitchFamily="34" charset="0"/>
                <a:ea typeface="SimSun" pitchFamily="2" charset="-122"/>
                <a:cs typeface="Calibri" pitchFamily="34" charset="0"/>
              </a:rPr>
              <a:t>dev</a:t>
            </a:r>
            <a:r>
              <a:rPr lang="en-US" b="1" baseline="-30000" dirty="0" smtClean="0">
                <a:latin typeface="Calibri" pitchFamily="34" charset="0"/>
                <a:ea typeface="SimSun" pitchFamily="2" charset="-122"/>
                <a:cs typeface="Calibri" pitchFamily="34" charset="0"/>
              </a:rPr>
              <a:t>= </a:t>
            </a:r>
            <a:r>
              <a:rPr lang="en-US" b="1" dirty="0" smtClean="0">
                <a:latin typeface="Calibri" pitchFamily="34" charset="0"/>
                <a:ea typeface="SimSun" pitchFamily="2" charset="-122"/>
                <a:cs typeface="Calibri" pitchFamily="34" charset="0"/>
              </a:rPr>
              <a:t>2.5(2.65)</a:t>
            </a:r>
            <a:r>
              <a:rPr lang="en-US" b="1" baseline="30000" dirty="0" smtClean="0">
                <a:latin typeface="Calibri" pitchFamily="34" charset="0"/>
                <a:ea typeface="SimSun" pitchFamily="2" charset="-122"/>
                <a:cs typeface="Calibri" pitchFamily="34" charset="0"/>
              </a:rPr>
              <a:t>0.38 </a:t>
            </a:r>
            <a:r>
              <a:rPr lang="en-US" b="1" dirty="0" smtClean="0">
                <a:latin typeface="Calibri" pitchFamily="34" charset="0"/>
                <a:ea typeface="SimSun" pitchFamily="2" charset="-122"/>
                <a:cs typeface="Calibri" pitchFamily="34" charset="0"/>
              </a:rPr>
              <a:t>=3.62 months</a:t>
            </a:r>
            <a:endParaRPr lang="en-US" sz="800" dirty="0" smtClean="0">
              <a:latin typeface="Arial" pitchFamily="34" charset="0"/>
              <a:cs typeface="Arial" pitchFamily="34" charset="0"/>
            </a:endParaRPr>
          </a:p>
          <a:p>
            <a:pPr lvl="0" eaLnBrk="0" fontAlgn="base" hangingPunct="0">
              <a:spcBef>
                <a:spcPct val="0"/>
              </a:spcBef>
              <a:spcAft>
                <a:spcPct val="0"/>
              </a:spcAft>
            </a:pPr>
            <a:r>
              <a:rPr lang="en-US" b="1" dirty="0" smtClean="0">
                <a:latin typeface="Calibri" pitchFamily="34" charset="0"/>
                <a:ea typeface="SimSun" pitchFamily="2" charset="-122"/>
                <a:cs typeface="Calibri" pitchFamily="34" charset="0"/>
              </a:rPr>
              <a:t>                            =4months (approx).</a:t>
            </a:r>
            <a:endParaRPr lang="en-US" sz="800" dirty="0" smtClean="0">
              <a:latin typeface="Arial" pitchFamily="34" charset="0"/>
              <a:cs typeface="Arial" pitchFamily="34" charset="0"/>
            </a:endParaRPr>
          </a:p>
        </p:txBody>
      </p:sp>
    </p:spTree>
    <p:extLst>
      <p:ext uri="{BB962C8B-B14F-4D97-AF65-F5344CB8AC3E}">
        <p14:creationId xmlns="" xmlns:p14="http://schemas.microsoft.com/office/powerpoint/2010/main" val="21847752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5992"/>
            <a:ext cx="2143108" cy="1500174"/>
          </a:xfrm>
        </p:spPr>
        <p:txBody>
          <a:bodyPr>
            <a:normAutofit fontScale="90000"/>
          </a:bodyPr>
          <a:lstStyle/>
          <a:p>
            <a:r>
              <a:rPr lang="en-IN" sz="4800" dirty="0" smtClean="0">
                <a:latin typeface="AR DARLING" pitchFamily="2" charset="0"/>
              </a:rPr>
              <a:t>FLOW</a:t>
            </a:r>
            <a:r>
              <a:rPr lang="en-IN" sz="4800" dirty="0" smtClean="0">
                <a:latin typeface="Algerian" pitchFamily="82" charset="0"/>
              </a:rPr>
              <a:t> </a:t>
            </a:r>
            <a:r>
              <a:rPr lang="en-IN" sz="4800" dirty="0" smtClean="0">
                <a:latin typeface="AR DARLING" pitchFamily="2" charset="0"/>
              </a:rPr>
              <a:t>CHART:</a:t>
            </a:r>
            <a:br>
              <a:rPr lang="en-IN" sz="4800" dirty="0" smtClean="0">
                <a:latin typeface="AR DARLING" pitchFamily="2" charset="0"/>
              </a:rPr>
            </a:br>
            <a:r>
              <a:rPr lang="en-IN" sz="3600" dirty="0" smtClean="0">
                <a:latin typeface="AR CENA" pitchFamily="2" charset="0"/>
              </a:rPr>
              <a:t>a flow chart is a type of diagram that represents a workflow or process of a particular </a:t>
            </a:r>
            <a:r>
              <a:rPr lang="en-IN" sz="3600" dirty="0" err="1" smtClean="0">
                <a:latin typeface="AR CENA" pitchFamily="2" charset="0"/>
              </a:rPr>
              <a:t>algoritam</a:t>
            </a:r>
            <a:r>
              <a:rPr lang="en-IN" sz="3600" dirty="0" smtClean="0">
                <a:latin typeface="AR CENA" pitchFamily="2" charset="0"/>
              </a:rPr>
              <a:t>.</a:t>
            </a:r>
            <a:endParaRPr lang="en-IN" sz="3600" dirty="0">
              <a:latin typeface="AR CENA" pitchFamily="2" charset="0"/>
            </a:endParaRPr>
          </a:p>
        </p:txBody>
      </p:sp>
      <p:sp>
        <p:nvSpPr>
          <p:cNvPr id="6" name="Content Placeholder 5"/>
          <p:cNvSpPr>
            <a:spLocks noGrp="1"/>
          </p:cNvSpPr>
          <p:nvPr>
            <p:ph sz="half" idx="1"/>
          </p:nvPr>
        </p:nvSpPr>
        <p:spPr>
          <a:xfrm>
            <a:off x="0" y="500043"/>
            <a:ext cx="2214546" cy="1928825"/>
          </a:xfrm>
        </p:spPr>
        <p:txBody>
          <a:bodyPr>
            <a:normAutofit/>
          </a:bodyPr>
          <a:lstStyle/>
          <a:p>
            <a:pPr>
              <a:buNone/>
            </a:pPr>
            <a:r>
              <a:rPr lang="en-IN" dirty="0" smtClean="0">
                <a:latin typeface="Comic Sans MS" pitchFamily="66" charset="0"/>
              </a:rPr>
              <a:t>.</a:t>
            </a:r>
            <a:endParaRPr lang="en-IN" dirty="0">
              <a:latin typeface="Comic Sans MS" pitchFamily="66" charset="0"/>
            </a:endParaRPr>
          </a:p>
        </p:txBody>
      </p:sp>
      <p:pic>
        <p:nvPicPr>
          <p:cNvPr id="5" name="Content Placeholder 4"/>
          <p:cNvPicPr>
            <a:picLocks noGrp="1" noChangeAspect="1"/>
          </p:cNvPicPr>
          <p:nvPr>
            <p:ph sz="half" idx="2"/>
          </p:nvPr>
        </p:nvPicPr>
        <p:blipFill>
          <a:blip r:embed="rId3"/>
          <a:stretch>
            <a:fillRect/>
          </a:stretch>
        </p:blipFill>
        <p:spPr>
          <a:xfrm>
            <a:off x="2071638" y="0"/>
            <a:ext cx="7072362" cy="68580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5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286116" cy="1571612"/>
          </a:xfrm>
          <a:solidFill>
            <a:schemeClr val="bg2">
              <a:lumMod val="90000"/>
            </a:schemeClr>
          </a:solidFill>
        </p:spPr>
        <p:txBody>
          <a:bodyPr>
            <a:normAutofit/>
          </a:bodyPr>
          <a:lstStyle/>
          <a:p>
            <a:r>
              <a:rPr lang="en-IN" sz="4000" dirty="0" smtClean="0">
                <a:latin typeface="AR DARLING" pitchFamily="2" charset="0"/>
              </a:rPr>
              <a:t>Designing solution :-</a:t>
            </a:r>
            <a:endParaRPr lang="en-IN" sz="4000" dirty="0">
              <a:latin typeface="AR DARLING" pitchFamily="2" charset="0"/>
            </a:endParaRPr>
          </a:p>
        </p:txBody>
      </p:sp>
      <p:pic>
        <p:nvPicPr>
          <p:cNvPr id="7" name="Content Placeholder 6" descr="KELANEKOLAERD.JPG"/>
          <p:cNvPicPr>
            <a:picLocks noGrp="1" noChangeAspect="1"/>
          </p:cNvPicPr>
          <p:nvPr>
            <p:ph idx="1"/>
          </p:nvPr>
        </p:nvPicPr>
        <p:blipFill>
          <a:blip r:embed="rId3"/>
          <a:stretch>
            <a:fillRect/>
          </a:stretch>
        </p:blipFill>
        <p:spPr>
          <a:xfrm>
            <a:off x="0" y="1500174"/>
            <a:ext cx="9144000" cy="5357826"/>
          </a:xfrm>
        </p:spPr>
      </p:pic>
      <p:sp>
        <p:nvSpPr>
          <p:cNvPr id="5" name="Text Placeholder 4"/>
          <p:cNvSpPr>
            <a:spLocks noGrp="1"/>
          </p:cNvSpPr>
          <p:nvPr>
            <p:ph type="body" sz="half" idx="2"/>
          </p:nvPr>
        </p:nvSpPr>
        <p:spPr>
          <a:xfrm>
            <a:off x="3428992" y="0"/>
            <a:ext cx="5715008" cy="1500174"/>
          </a:xfrm>
        </p:spPr>
        <p:txBody>
          <a:bodyPr>
            <a:normAutofit fontScale="40000" lnSpcReduction="20000"/>
          </a:bodyPr>
          <a:lstStyle/>
          <a:p>
            <a:r>
              <a:rPr lang="en-IN" sz="4500" dirty="0" smtClean="0">
                <a:latin typeface="Arial" pitchFamily="34" charset="0"/>
                <a:cs typeface="Arial" pitchFamily="34" charset="0"/>
              </a:rPr>
              <a:t> </a:t>
            </a:r>
            <a:r>
              <a:rPr lang="en-IN" sz="4500" b="1" u="sng" dirty="0" err="1">
                <a:latin typeface="AR CENA" pitchFamily="2" charset="0"/>
                <a:cs typeface="Arial" pitchFamily="34" charset="0"/>
              </a:rPr>
              <a:t>E</a:t>
            </a:r>
            <a:r>
              <a:rPr lang="en-IN" sz="4500" b="1" u="sng" dirty="0" err="1" smtClean="0">
                <a:latin typeface="AR CENA" pitchFamily="2" charset="0"/>
                <a:cs typeface="Arial" pitchFamily="34" charset="0"/>
              </a:rPr>
              <a:t>r</a:t>
            </a:r>
            <a:r>
              <a:rPr lang="en-IN" sz="4500" b="1" u="sng" dirty="0" smtClean="0">
                <a:latin typeface="AR CENA" pitchFamily="2" charset="0"/>
                <a:cs typeface="Arial" pitchFamily="34" charset="0"/>
              </a:rPr>
              <a:t> diagram</a:t>
            </a:r>
            <a:r>
              <a:rPr lang="en-IN" sz="4500" dirty="0" smtClean="0">
                <a:latin typeface="AR CENA" pitchFamily="2" charset="0"/>
                <a:cs typeface="Arial" pitchFamily="34" charset="0"/>
              </a:rPr>
              <a:t>:</a:t>
            </a:r>
          </a:p>
          <a:p>
            <a:endParaRPr lang="en-IN" sz="3600" dirty="0" smtClean="0">
              <a:latin typeface="AR CENA" pitchFamily="2" charset="0"/>
              <a:cs typeface="Arial" pitchFamily="34" charset="0"/>
            </a:endParaRPr>
          </a:p>
          <a:p>
            <a:r>
              <a:rPr lang="en-IN" sz="3600" dirty="0" smtClean="0">
                <a:latin typeface="AR CENA" pitchFamily="2" charset="0"/>
                <a:cs typeface="Arial" pitchFamily="34" charset="0"/>
              </a:rPr>
              <a:t> </a:t>
            </a:r>
            <a:r>
              <a:rPr lang="en-IN" sz="4200" dirty="0" smtClean="0">
                <a:latin typeface="Arial" pitchFamily="34" charset="0"/>
                <a:cs typeface="Arial" pitchFamily="34" charset="0"/>
              </a:rPr>
              <a:t>An entity relationship diagram is a data modelling technique that graphically illustrates an information systems entities and the relationship between those entities.........</a:t>
            </a:r>
            <a:endParaRPr lang="en-IN" sz="4200" dirty="0">
              <a:latin typeface="Arial" pitchFamily="34" charset="0"/>
              <a:cs typeface="Arial" pitchFamily="34" charset="0"/>
            </a:endParaRPr>
          </a:p>
        </p:txBody>
      </p:sp>
    </p:spTree>
    <p:extLst>
      <p:ext uri="{BB962C8B-B14F-4D97-AF65-F5344CB8AC3E}">
        <p14:creationId xmlns="" xmlns:p14="http://schemas.microsoft.com/office/powerpoint/2010/main" val="547303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2000"/>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43306" cy="1643050"/>
          </a:xfrm>
          <a:solidFill>
            <a:schemeClr val="bg2">
              <a:lumMod val="90000"/>
            </a:schemeClr>
          </a:solidFill>
        </p:spPr>
        <p:txBody>
          <a:bodyPr>
            <a:normAutofit/>
          </a:bodyPr>
          <a:lstStyle/>
          <a:p>
            <a:r>
              <a:rPr lang="en-IN" sz="4400" dirty="0" smtClean="0">
                <a:latin typeface="AR DARLING" pitchFamily="2" charset="0"/>
              </a:rPr>
              <a:t>Designing solution:-</a:t>
            </a:r>
            <a:endParaRPr lang="en-IN" sz="4400" dirty="0">
              <a:latin typeface="AR DARLING" pitchFamily="2" charset="0"/>
            </a:endParaRPr>
          </a:p>
        </p:txBody>
      </p:sp>
      <p:sp>
        <p:nvSpPr>
          <p:cNvPr id="5" name="Content Placeholder 4"/>
          <p:cNvSpPr>
            <a:spLocks noGrp="1"/>
          </p:cNvSpPr>
          <p:nvPr>
            <p:ph idx="1"/>
          </p:nvPr>
        </p:nvSpPr>
        <p:spPr>
          <a:xfrm>
            <a:off x="0" y="1785926"/>
            <a:ext cx="9144000" cy="5072074"/>
          </a:xfrm>
        </p:spPr>
        <p:txBody>
          <a:bodyPr/>
          <a:lstStyle/>
          <a:p>
            <a:r>
              <a:rPr lang="en-IN" b="1" dirty="0" smtClean="0"/>
              <a:t>Level 0:-</a:t>
            </a:r>
            <a:endParaRPr lang="en-IN" b="1" dirty="0"/>
          </a:p>
        </p:txBody>
      </p:sp>
      <p:sp>
        <p:nvSpPr>
          <p:cNvPr id="4" name="Text Placeholder 3"/>
          <p:cNvSpPr>
            <a:spLocks noGrp="1"/>
          </p:cNvSpPr>
          <p:nvPr>
            <p:ph type="body" sz="half" idx="2"/>
          </p:nvPr>
        </p:nvSpPr>
        <p:spPr>
          <a:xfrm>
            <a:off x="3643306" y="0"/>
            <a:ext cx="5500694" cy="1714488"/>
          </a:xfrm>
        </p:spPr>
        <p:txBody>
          <a:bodyPr>
            <a:normAutofit fontScale="85000" lnSpcReduction="20000"/>
          </a:bodyPr>
          <a:lstStyle/>
          <a:p>
            <a:r>
              <a:rPr lang="en-IN" dirty="0"/>
              <a:t> </a:t>
            </a:r>
            <a:r>
              <a:rPr lang="en-IN" sz="3800" b="1" u="sng" dirty="0" smtClean="0">
                <a:latin typeface="AR CENA" pitchFamily="2" charset="0"/>
              </a:rPr>
              <a:t>data flow diagram</a:t>
            </a:r>
            <a:r>
              <a:rPr lang="en-IN" sz="3800" dirty="0" smtClean="0">
                <a:latin typeface="AR CENA" pitchFamily="2" charset="0"/>
              </a:rPr>
              <a:t>:</a:t>
            </a:r>
          </a:p>
          <a:p>
            <a:endParaRPr lang="en-IN" dirty="0" smtClean="0">
              <a:latin typeface="Comic Sans MS" pitchFamily="66" charset="0"/>
            </a:endParaRPr>
          </a:p>
          <a:p>
            <a:r>
              <a:rPr lang="en-IN" sz="2400" dirty="0" smtClean="0">
                <a:latin typeface="Comic Sans MS" pitchFamily="66" charset="0"/>
              </a:rPr>
              <a:t>A dfd is away of representing a flow of a data of a process or </a:t>
            </a:r>
            <a:r>
              <a:rPr lang="en-IN" sz="2400" smtClean="0">
                <a:latin typeface="Comic Sans MS" pitchFamily="66" charset="0"/>
              </a:rPr>
              <a:t>a </a:t>
            </a:r>
            <a:r>
              <a:rPr lang="en-IN" sz="2400" smtClean="0">
                <a:latin typeface="Comic Sans MS" pitchFamily="66" charset="0"/>
              </a:rPr>
              <a:t>system.dfd </a:t>
            </a:r>
            <a:r>
              <a:rPr lang="en-IN" sz="2400" dirty="0" smtClean="0">
                <a:latin typeface="Comic Sans MS" pitchFamily="66" charset="0"/>
              </a:rPr>
              <a:t>also provides information about the outputs and inputs of each entity and the process itself</a:t>
            </a:r>
            <a:endParaRPr lang="en-IN" sz="2400" dirty="0">
              <a:latin typeface="Comic Sans MS" pitchFamily="66" charset="0"/>
            </a:endParaRPr>
          </a:p>
        </p:txBody>
      </p:sp>
      <p:pic>
        <p:nvPicPr>
          <p:cNvPr id="1026" name="Picture 2" descr="C:\Users\HOME\Desktop\FINAL LEVEL 0.JPG"/>
          <p:cNvPicPr>
            <a:picLocks noChangeAspect="1" noChangeArrowheads="1"/>
          </p:cNvPicPr>
          <p:nvPr/>
        </p:nvPicPr>
        <p:blipFill>
          <a:blip r:embed="rId3"/>
          <a:srcRect/>
          <a:stretch>
            <a:fillRect/>
          </a:stretch>
        </p:blipFill>
        <p:spPr bwMode="auto">
          <a:xfrm>
            <a:off x="1" y="2285992"/>
            <a:ext cx="9144000" cy="4429156"/>
          </a:xfrm>
          <a:prstGeom prst="rect">
            <a:avLst/>
          </a:prstGeom>
          <a:noFill/>
        </p:spPr>
      </p:pic>
    </p:spTree>
    <p:extLst>
      <p:ext uri="{BB962C8B-B14F-4D97-AF65-F5344CB8AC3E}">
        <p14:creationId xmlns="" xmlns:p14="http://schemas.microsoft.com/office/powerpoint/2010/main" val="28025275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950</TotalTime>
  <Words>1083</Words>
  <Application>Microsoft Office PowerPoint</Application>
  <PresentationFormat>On-screen Show (4:3)</PresentationFormat>
  <Paragraphs>159</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ONLINE EXAMINATION PORTAL</vt:lpstr>
      <vt:lpstr>Acknowledgement :- </vt:lpstr>
      <vt:lpstr>Scope of the project:-</vt:lpstr>
      <vt:lpstr>Software requirement specification:-</vt:lpstr>
      <vt:lpstr>Software running environment:-</vt:lpstr>
      <vt:lpstr>COCOMO</vt:lpstr>
      <vt:lpstr>FLOW CHART: a flow chart is a type of diagram that represents a workflow or process of a particular algoritam.</vt:lpstr>
      <vt:lpstr>Designing solution :-</vt:lpstr>
      <vt:lpstr>Designing solution:-</vt:lpstr>
      <vt:lpstr>DATA FLOW DIAGRAM</vt:lpstr>
      <vt:lpstr> DATA FLOW DIAGRAM:-</vt:lpstr>
      <vt:lpstr>SNAP SHOTS</vt:lpstr>
      <vt:lpstr>Area Of The Project(USER)</vt:lpstr>
      <vt:lpstr>AREA OF THE PROJECT(USER)</vt:lpstr>
      <vt:lpstr>AREA OF THE PROJECT(ADMIN)</vt:lpstr>
      <vt:lpstr>AREA OF THE PROJECT(USER)</vt:lpstr>
      <vt:lpstr>AREA OF THE PROJECT(USER)</vt:lpstr>
      <vt:lpstr>AREA OF THE PROJECT(USER)</vt:lpstr>
      <vt:lpstr>Area of the project(USER) </vt:lpstr>
      <vt:lpstr>Area of the project(USER)</vt:lpstr>
      <vt:lpstr>AREA OF THE PROJECT(USER)</vt:lpstr>
      <vt:lpstr>AREA OF THE PROJECT(USER)</vt:lpstr>
      <vt:lpstr>AREA OF THE PROJECT(USER)</vt:lpstr>
      <vt:lpstr>AREA OF THE PROJECT (ADMIN)</vt:lpstr>
      <vt:lpstr>AREA OF THE PROJECT (ADMIN)</vt:lpstr>
      <vt:lpstr>AREA OF THE PROJECT (ADMIN)</vt:lpstr>
      <vt:lpstr>AREA OF THE PROJECT (ADMIN)</vt:lpstr>
      <vt:lpstr>AREA OF THE PROJECT (ADMIN)</vt:lpstr>
      <vt:lpstr>AREA OF THE PROJECT (ADMIN) </vt:lpstr>
      <vt:lpstr>AREA OF THE PROJECT (ADMIN)</vt:lpstr>
      <vt:lpstr>AREA OF THE PROJECT (ADMIN)</vt:lpstr>
      <vt:lpstr>AREA OF THE PROJECT</vt:lpstr>
      <vt:lpstr>AREA OF THE PROJECT</vt:lpstr>
      <vt:lpstr>DATABASE SNAPSHOT</vt:lpstr>
      <vt:lpstr>DATABASE SNAPSHOTS </vt:lpstr>
      <vt:lpstr>DATABASE SNAPSHOTS </vt:lpstr>
      <vt:lpstr>Future scope:- </vt:lpstr>
      <vt:lpstr>“conclusion”</vt:lpstr>
      <vt:lpstr>bibliography</vt:lpstr>
      <vt:lpstr>Thank you....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HOME</dc:creator>
  <cp:lastModifiedBy>user</cp:lastModifiedBy>
  <cp:revision>154</cp:revision>
  <dcterms:created xsi:type="dcterms:W3CDTF">2019-11-15T05:06:32Z</dcterms:created>
  <dcterms:modified xsi:type="dcterms:W3CDTF">2020-06-16T16:24:19Z</dcterms:modified>
</cp:coreProperties>
</file>